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3" r:id="rId2"/>
    <p:sldId id="635" r:id="rId3"/>
    <p:sldId id="329" r:id="rId4"/>
    <p:sldId id="639" r:id="rId5"/>
    <p:sldId id="637" r:id="rId6"/>
    <p:sldId id="644" r:id="rId7"/>
    <p:sldId id="646" r:id="rId8"/>
    <p:sldId id="659" r:id="rId9"/>
    <p:sldId id="660" r:id="rId10"/>
    <p:sldId id="661" r:id="rId11"/>
    <p:sldId id="662" r:id="rId12"/>
    <p:sldId id="640" r:id="rId13"/>
    <p:sldId id="657" r:id="rId14"/>
    <p:sldId id="658" r:id="rId15"/>
    <p:sldId id="663" r:id="rId16"/>
    <p:sldId id="664" r:id="rId17"/>
    <p:sldId id="648" r:id="rId18"/>
    <p:sldId id="643" r:id="rId19"/>
    <p:sldId id="667" r:id="rId20"/>
    <p:sldId id="668" r:id="rId21"/>
    <p:sldId id="649" r:id="rId22"/>
    <p:sldId id="650" r:id="rId23"/>
    <p:sldId id="665" r:id="rId24"/>
    <p:sldId id="666" r:id="rId25"/>
    <p:sldId id="651" r:id="rId26"/>
    <p:sldId id="669" r:id="rId27"/>
    <p:sldId id="670" r:id="rId28"/>
    <p:sldId id="671" r:id="rId29"/>
    <p:sldId id="642" r:id="rId30"/>
    <p:sldId id="672" r:id="rId31"/>
    <p:sldId id="673" r:id="rId32"/>
    <p:sldId id="675" r:id="rId33"/>
    <p:sldId id="652" r:id="rId34"/>
    <p:sldId id="654" r:id="rId35"/>
    <p:sldId id="653" r:id="rId36"/>
    <p:sldId id="655" r:id="rId37"/>
    <p:sldId id="680" r:id="rId38"/>
    <p:sldId id="676" r:id="rId39"/>
    <p:sldId id="677" r:id="rId40"/>
    <p:sldId id="681" r:id="rId41"/>
    <p:sldId id="682" r:id="rId42"/>
    <p:sldId id="679" r:id="rId43"/>
    <p:sldId id="603" r:id="rId44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Roboto Condensed" panose="020B0604020202020204" charset="0"/>
      <p:regular r:id="rId52"/>
      <p:bold r:id="rId53"/>
      <p:italic r:id="rId54"/>
      <p:boldItalic r:id="rId55"/>
    </p:embeddedFont>
    <p:embeddedFont>
      <p:font typeface="Roboto Condensed Light" panose="020B0604020202020204" charset="0"/>
      <p:regular r:id="rId56"/>
      <p:italic r:id="rId57"/>
    </p:embeddedFont>
    <p:embeddedFont>
      <p:font typeface="Wingdings 3" panose="05040102010807070707" pitchFamily="18" charset="2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PYfoGeW/F5jCciDHZfGaw==" hashData="Biv4fRs2Juo4wGaAu6L1Wi73qq73N/g5RDDGOdikgeIoc7mDUvkn/QsvLbjdYBuvZtgjbGOOtKWt/4YLNK/JXw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shan Pipaliya" initials="DP" lastIdx="1" clrIdx="0">
    <p:extLst>
      <p:ext uri="{19B8F6BF-5375-455C-9EA6-DF929625EA0E}">
        <p15:presenceInfo xmlns:p15="http://schemas.microsoft.com/office/powerpoint/2012/main" userId="09789c9ad20848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337"/>
    <a:srgbClr val="B71B1C"/>
    <a:srgbClr val="EA1E63"/>
    <a:srgbClr val="C62827"/>
    <a:srgbClr val="673BB7"/>
    <a:srgbClr val="890E4F"/>
    <a:srgbClr val="301B92"/>
    <a:srgbClr val="607D8B"/>
    <a:srgbClr val="ED524F"/>
    <a:srgbClr val="D81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5256" autoAdjust="0"/>
  </p:normalViewPr>
  <p:slideViewPr>
    <p:cSldViewPr snapToGrid="0">
      <p:cViewPr varScale="1">
        <p:scale>
          <a:sx n="71" d="100"/>
          <a:sy n="71" d="100"/>
        </p:scale>
        <p:origin x="62" y="269"/>
      </p:cViewPr>
      <p:guideLst>
        <p:guide orient="horz" pos="2160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310060-6115-437C-8E75-3F73C62C1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0BBBE-4D54-4308-BB0F-7867C93FB3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C862D-7AC4-487C-9977-F65FFD5297D9}" type="datetimeFigureOut">
              <a:rPr lang="en-IN" smtClean="0"/>
              <a:t>06-02-2021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C1E4-BF4F-4CF8-807A-545D88B233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A9AB7-7616-4A09-8E2F-BBEE88557A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B3D38-4207-4571-8C1D-7AF3CC9FD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5178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1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25C692A-2391-45FE-9D87-D262EE8CDCF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439150" y="1408675"/>
            <a:ext cx="2332145" cy="184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5B828ED-5362-42DD-8D13-EFF737B087A3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1.2 – Improper Integrals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8B7C2-B96E-427D-9EA6-C38EDDDF14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12421F77-A068-4BB0-9E28-7DF5CA66142B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1.2 – Improper Integrals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1.2 – Improper Integrals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1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image" Target="../media/image65.png"/><Relationship Id="rId7" Type="http://schemas.openxmlformats.org/officeDocument/2006/relationships/image" Target="../media/image33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0.png"/><Relationship Id="rId11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362.png"/><Relationship Id="rId4" Type="http://schemas.openxmlformats.org/officeDocument/2006/relationships/image" Target="../media/image66.png"/><Relationship Id="rId9" Type="http://schemas.openxmlformats.org/officeDocument/2006/relationships/image" Target="../media/image3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0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0.png"/><Relationship Id="rId7" Type="http://schemas.openxmlformats.org/officeDocument/2006/relationships/image" Target="../media/image75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8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2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0.png"/><Relationship Id="rId7" Type="http://schemas.openxmlformats.org/officeDocument/2006/relationships/image" Target="../media/image100.png"/><Relationship Id="rId12" Type="http://schemas.openxmlformats.org/officeDocument/2006/relationships/image" Target="../media/image112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11.png"/><Relationship Id="rId5" Type="http://schemas.openxmlformats.org/officeDocument/2006/relationships/image" Target="../media/image95.png"/><Relationship Id="rId10" Type="http://schemas.openxmlformats.org/officeDocument/2006/relationships/image" Target="../media/image110.png"/><Relationship Id="rId4" Type="http://schemas.openxmlformats.org/officeDocument/2006/relationships/image" Target="../media/image9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0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00.png"/><Relationship Id="rId4" Type="http://schemas.openxmlformats.org/officeDocument/2006/relationships/image" Target="../media/image12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1.png"/><Relationship Id="rId5" Type="http://schemas.openxmlformats.org/officeDocument/2006/relationships/image" Target="../media/image321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3"/>
            <a:ext cx="7035300" cy="3783035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Unit-1.2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Improper Integrals,</a:t>
            </a:r>
            <a:br>
              <a:rPr lang="en-US" dirty="0"/>
            </a:br>
            <a:r>
              <a:rPr lang="en-US" dirty="0"/>
              <a:t>Gamma Function &amp;</a:t>
            </a:r>
            <a:br>
              <a:rPr lang="en-US" dirty="0"/>
            </a:br>
            <a:r>
              <a:rPr lang="en-US" dirty="0"/>
              <a:t>Beta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darshan.pipaliya@darshan.ac.in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8160597689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Darshan R. Pipaliya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Mathematics-I</a:t>
            </a:r>
            <a:r>
              <a:rPr lang="en-US" dirty="0"/>
              <a:t>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(M-I)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3110014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F2A6976-3FD7-4BA9-92B1-26560A8970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31181" y="2548635"/>
            <a:ext cx="1385892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4B31AC-2677-4393-BE4C-FFEAF0DA4E63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1687229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/>
              <p:nvPr/>
            </p:nvSpPr>
            <p:spPr>
              <a:xfrm>
                <a:off x="3284681" y="711201"/>
                <a:ext cx="1687229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81" y="711201"/>
                <a:ext cx="1687229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7E65DB-3F89-459E-8445-2956731886C0}"/>
              </a:ext>
            </a:extLst>
          </p:cNvPr>
          <p:cNvSpPr txBox="1"/>
          <p:nvPr/>
        </p:nvSpPr>
        <p:spPr>
          <a:xfrm>
            <a:off x="1898788" y="1123944"/>
            <a:ext cx="1385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Evaluate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7D1E27-EEB2-4122-A029-E19D80CC4114}"/>
                  </a:ext>
                </a:extLst>
              </p:cNvPr>
              <p:cNvSpPr txBox="1"/>
              <p:nvPr/>
            </p:nvSpPr>
            <p:spPr>
              <a:xfrm>
                <a:off x="1898788" y="2121315"/>
                <a:ext cx="2035904" cy="138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7D1E27-EEB2-4122-A029-E19D80CC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788" y="2121315"/>
                <a:ext cx="2035904" cy="1388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825BAB-FB5A-4A07-98B7-1455B6AA12EC}"/>
                  </a:ext>
                </a:extLst>
              </p:cNvPr>
              <p:cNvSpPr txBox="1"/>
              <p:nvPr/>
            </p:nvSpPr>
            <p:spPr>
              <a:xfrm>
                <a:off x="3712221" y="2121315"/>
                <a:ext cx="1480265" cy="1382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825BAB-FB5A-4A07-98B7-1455B6AA1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2221" y="2121315"/>
                <a:ext cx="1480265" cy="1382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F808D1-8A8B-4F9C-9E1E-9EE4AB891F0A}"/>
                  </a:ext>
                </a:extLst>
              </p:cNvPr>
              <p:cNvSpPr txBox="1"/>
              <p:nvPr/>
            </p:nvSpPr>
            <p:spPr>
              <a:xfrm>
                <a:off x="5192487" y="2179239"/>
                <a:ext cx="2068284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F808D1-8A8B-4F9C-9E1E-9EE4AB89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487" y="2179239"/>
                <a:ext cx="2068284" cy="1351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6B187B-4AA0-4B0E-80FC-7126084998B8}"/>
                  </a:ext>
                </a:extLst>
              </p:cNvPr>
              <p:cNvSpPr txBox="1"/>
              <p:nvPr/>
            </p:nvSpPr>
            <p:spPr>
              <a:xfrm>
                <a:off x="3284682" y="3588815"/>
                <a:ext cx="2637148" cy="1410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t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6B187B-4AA0-4B0E-80FC-71260849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82" y="3588815"/>
                <a:ext cx="2637148" cy="1410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4F104-3CE8-4809-BEED-A2AE96500D49}"/>
                  </a:ext>
                </a:extLst>
              </p:cNvPr>
              <p:cNvSpPr txBox="1"/>
              <p:nvPr/>
            </p:nvSpPr>
            <p:spPr>
              <a:xfrm>
                <a:off x="5861051" y="3588543"/>
                <a:ext cx="2637148" cy="1410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b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4F104-3CE8-4809-BEED-A2AE96500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051" y="3588543"/>
                <a:ext cx="2637148" cy="14103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46D09B-FCCB-4FB0-AAFF-3E971E79F23A}"/>
                  </a:ext>
                </a:extLst>
              </p:cNvPr>
              <p:cNvSpPr txBox="1"/>
              <p:nvPr/>
            </p:nvSpPr>
            <p:spPr>
              <a:xfrm>
                <a:off x="3284681" y="5217359"/>
                <a:ext cx="2234376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46D09B-FCCB-4FB0-AAFF-3E971E79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81" y="5217359"/>
                <a:ext cx="2234376" cy="65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9A908E-510B-4003-B56A-F1621EA8B2EA}"/>
                  </a:ext>
                </a:extLst>
              </p:cNvPr>
              <p:cNvSpPr txBox="1"/>
              <p:nvPr/>
            </p:nvSpPr>
            <p:spPr>
              <a:xfrm>
                <a:off x="5407395" y="5217087"/>
                <a:ext cx="2234376" cy="704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99A908E-510B-4003-B56A-F1621EA8B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395" y="5217087"/>
                <a:ext cx="2234376" cy="7041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99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/>
      <p:bldP spid="21" grpId="0"/>
      <p:bldP spid="22" grpId="0"/>
      <p:bldP spid="18" grpId="0"/>
      <p:bldP spid="31" grpId="0"/>
      <p:bldP spid="33" grpId="0"/>
      <p:bldP spid="34" grpId="0"/>
      <p:bldP spid="35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90008" y="1094983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1A6DBE-5FA2-42A2-B1E4-15E5CD762A9D}"/>
                  </a:ext>
                </a:extLst>
              </p:cNvPr>
              <p:cNvSpPr txBox="1"/>
              <p:nvPr/>
            </p:nvSpPr>
            <p:spPr>
              <a:xfrm>
                <a:off x="3317336" y="992250"/>
                <a:ext cx="2234376" cy="656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71A6DBE-5FA2-42A2-B1E4-15E5CD762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336" y="992250"/>
                <a:ext cx="2234376" cy="6566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C815C9-1C97-4C6B-BF1F-F61D8705770F}"/>
                  </a:ext>
                </a:extLst>
              </p:cNvPr>
              <p:cNvSpPr txBox="1"/>
              <p:nvPr/>
            </p:nvSpPr>
            <p:spPr>
              <a:xfrm>
                <a:off x="5011467" y="968493"/>
                <a:ext cx="2234376" cy="704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 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C815C9-1C97-4C6B-BF1F-F61D87057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1467" y="968493"/>
                <a:ext cx="2234376" cy="7041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78C209-1A66-4C82-B393-F80DE9AF89EA}"/>
                  </a:ext>
                </a:extLst>
              </p:cNvPr>
              <p:cNvSpPr txBox="1"/>
              <p:nvPr/>
            </p:nvSpPr>
            <p:spPr>
              <a:xfrm>
                <a:off x="2960912" y="1955408"/>
                <a:ext cx="2234376" cy="653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278C209-1A66-4C82-B393-F80DE9AF8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2" y="1955408"/>
                <a:ext cx="2234376" cy="653256"/>
              </a:xfrm>
              <a:prstGeom prst="rect">
                <a:avLst/>
              </a:prstGeom>
              <a:blipFill>
                <a:blip r:embed="rId4"/>
                <a:stretch>
                  <a:fillRect r="-90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C04077-2ADE-4F41-B441-8754574EF38B}"/>
                  </a:ext>
                </a:extLst>
              </p:cNvPr>
              <p:cNvSpPr txBox="1"/>
              <p:nvPr/>
            </p:nvSpPr>
            <p:spPr>
              <a:xfrm>
                <a:off x="5431969" y="1929952"/>
                <a:ext cx="2452090" cy="6818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 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p>
                        </m:e>
                      </m:func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C04077-2ADE-4F41-B441-8754574E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969" y="1929952"/>
                <a:ext cx="2452090" cy="6818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354987-CCAA-49DF-A396-49D5EAF18E6F}"/>
              </a:ext>
            </a:extLst>
          </p:cNvPr>
          <p:cNvCxnSpPr>
            <a:cxnSpLocks/>
          </p:cNvCxnSpPr>
          <p:nvPr/>
        </p:nvCxnSpPr>
        <p:spPr>
          <a:xfrm flipH="1">
            <a:off x="3374477" y="2071968"/>
            <a:ext cx="340630" cy="353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B173311-AB4D-4787-9590-B41CCD2A2E8B}"/>
              </a:ext>
            </a:extLst>
          </p:cNvPr>
          <p:cNvCxnSpPr>
            <a:cxnSpLocks/>
          </p:cNvCxnSpPr>
          <p:nvPr/>
        </p:nvCxnSpPr>
        <p:spPr>
          <a:xfrm flipH="1">
            <a:off x="7315107" y="2071967"/>
            <a:ext cx="340630" cy="3536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C86A26-3FA9-49BC-B331-8DC57175D3B8}"/>
                  </a:ext>
                </a:extLst>
              </p:cNvPr>
              <p:cNvSpPr txBox="1"/>
              <p:nvPr/>
            </p:nvSpPr>
            <p:spPr>
              <a:xfrm>
                <a:off x="2960912" y="2909072"/>
                <a:ext cx="14397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fName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C86A26-3FA9-49BC-B331-8DC57175D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2" y="2909072"/>
                <a:ext cx="14397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F14EA3-7CFE-48BF-BA98-507D44EC642B}"/>
                  </a:ext>
                </a:extLst>
              </p:cNvPr>
              <p:cNvSpPr txBox="1"/>
              <p:nvPr/>
            </p:nvSpPr>
            <p:spPr>
              <a:xfrm>
                <a:off x="2960912" y="3727917"/>
                <a:ext cx="8845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5F14EA3-7CFE-48BF-BA98-507D44EC6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2" y="3727917"/>
                <a:ext cx="88454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6198A90-38F4-4F21-87F7-9E84A0FE221E}"/>
              </a:ext>
            </a:extLst>
          </p:cNvPr>
          <p:cNvSpPr txBox="1"/>
          <p:nvPr/>
        </p:nvSpPr>
        <p:spPr>
          <a:xfrm>
            <a:off x="316239" y="4958455"/>
            <a:ext cx="1234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7BBE4-CD8E-47DD-8BEA-667C1F7DA316}"/>
                  </a:ext>
                </a:extLst>
              </p:cNvPr>
              <p:cNvSpPr txBox="1"/>
              <p:nvPr/>
            </p:nvSpPr>
            <p:spPr>
              <a:xfrm>
                <a:off x="1550445" y="4542893"/>
                <a:ext cx="2485845" cy="135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7BBE4-CD8E-47DD-8BEA-667C1F7D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445" y="4542893"/>
                <a:ext cx="2485845" cy="13516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C8C9D16C-A977-44B6-B20A-07E3A169C929}"/>
              </a:ext>
            </a:extLst>
          </p:cNvPr>
          <p:cNvSpPr/>
          <p:nvPr/>
        </p:nvSpPr>
        <p:spPr>
          <a:xfrm>
            <a:off x="1478642" y="4542893"/>
            <a:ext cx="2282645" cy="140192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93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9" grpId="0"/>
      <p:bldP spid="40" grpId="0"/>
      <p:bldP spid="41" grpId="0"/>
      <p:bldP spid="42" grpId="0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10123059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Method:7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6988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Improper Integral of Second Kind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622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 of Second Kind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DE4F7D-5789-4E9D-AB22-98CB95D7742C}"/>
              </a:ext>
            </a:extLst>
          </p:cNvPr>
          <p:cNvSpPr txBox="1"/>
          <p:nvPr/>
        </p:nvSpPr>
        <p:spPr>
          <a:xfrm>
            <a:off x="870089" y="1246723"/>
            <a:ext cx="681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For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A7AF31-9D1D-4906-A0A3-8D60DC49171A}"/>
              </a:ext>
            </a:extLst>
          </p:cNvPr>
          <p:cNvSpPr/>
          <p:nvPr/>
        </p:nvSpPr>
        <p:spPr>
          <a:xfrm>
            <a:off x="350969" y="138364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157D26-0EE6-4EE1-B38C-1B1FC3C74AD6}"/>
                  </a:ext>
                </a:extLst>
              </p:cNvPr>
              <p:cNvSpPr txBox="1"/>
              <p:nvPr/>
            </p:nvSpPr>
            <p:spPr>
              <a:xfrm>
                <a:off x="1456596" y="778643"/>
                <a:ext cx="1526750" cy="14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157D26-0EE6-4EE1-B38C-1B1FC3C74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596" y="778643"/>
                <a:ext cx="1526750" cy="1436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06D8F2-8996-448E-A84E-4EC273E13F75}"/>
                  </a:ext>
                </a:extLst>
              </p:cNvPr>
              <p:cNvSpPr txBox="1"/>
              <p:nvPr/>
            </p:nvSpPr>
            <p:spPr>
              <a:xfrm>
                <a:off x="2999066" y="1249699"/>
                <a:ext cx="91929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/>
                  <a:t> become </a:t>
                </a:r>
                <a:r>
                  <a:rPr lang="en-IN" sz="2800" dirty="0">
                    <a:solidFill>
                      <a:srgbClr val="C00000"/>
                    </a:solidFill>
                  </a:rPr>
                  <a:t>discontinuous</a:t>
                </a:r>
                <a:r>
                  <a:rPr lang="en-IN" sz="2800" dirty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IN" sz="2800" dirty="0"/>
                  <a:t> or at </a:t>
                </a:r>
                <a:r>
                  <a:rPr lang="en-IN" sz="2800" dirty="0">
                    <a:solidFill>
                      <a:srgbClr val="C00000"/>
                    </a:solidFill>
                  </a:rPr>
                  <a:t>finite</a:t>
                </a:r>
                <a:r>
                  <a:rPr lang="en-IN" sz="2800" dirty="0"/>
                  <a:t> number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06D8F2-8996-448E-A84E-4EC273E13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066" y="1249699"/>
                <a:ext cx="9192934" cy="523220"/>
              </a:xfrm>
              <a:prstGeom prst="rect">
                <a:avLst/>
              </a:prstGeom>
              <a:blipFill>
                <a:blip r:embed="rId3"/>
                <a:stretch>
                  <a:fillRect t="-11628" r="-126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F7B39-B704-4C17-8981-1D15A1B441CF}"/>
                  </a:ext>
                </a:extLst>
              </p:cNvPr>
              <p:cNvSpPr txBox="1"/>
              <p:nvPr/>
            </p:nvSpPr>
            <p:spPr>
              <a:xfrm>
                <a:off x="870088" y="2170188"/>
                <a:ext cx="113219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of points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 interval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b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then such an integral is known as improper  </a:t>
                </a:r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9F7B39-B704-4C17-8981-1D15A1B44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88" y="2170188"/>
                <a:ext cx="11321912" cy="523220"/>
              </a:xfrm>
              <a:prstGeom prst="rect">
                <a:avLst/>
              </a:prstGeom>
              <a:blipFill>
                <a:blip r:embed="rId4"/>
                <a:stretch>
                  <a:fillRect l="-113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07B8BFE-9706-4878-B4A0-07347412F058}"/>
              </a:ext>
            </a:extLst>
          </p:cNvPr>
          <p:cNvSpPr txBox="1"/>
          <p:nvPr/>
        </p:nvSpPr>
        <p:spPr>
          <a:xfrm>
            <a:off x="870088" y="2815924"/>
            <a:ext cx="35171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integral of second kind.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711F87-92DE-4F55-9FB0-D953D2A11CB8}"/>
                  </a:ext>
                </a:extLst>
              </p:cNvPr>
              <p:cNvSpPr/>
              <p:nvPr/>
            </p:nvSpPr>
            <p:spPr>
              <a:xfrm>
                <a:off x="979199" y="4238099"/>
                <a:ext cx="2434369" cy="142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A711F87-92DE-4F55-9FB0-D953D2A11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99" y="4238099"/>
                <a:ext cx="2434369" cy="1428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5DD7FB-A7C9-43A5-AB45-C94CA856CC17}"/>
                  </a:ext>
                </a:extLst>
              </p:cNvPr>
              <p:cNvSpPr/>
              <p:nvPr/>
            </p:nvSpPr>
            <p:spPr>
              <a:xfrm>
                <a:off x="4158317" y="4064662"/>
                <a:ext cx="2739021" cy="1576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35DD7FB-A7C9-43A5-AB45-C94CA856C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317" y="4064662"/>
                <a:ext cx="2739021" cy="1576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F29AA9-184B-4BAF-BEB3-74046DDFD3A8}"/>
                  </a:ext>
                </a:extLst>
              </p:cNvPr>
              <p:cNvSpPr/>
              <p:nvPr/>
            </p:nvSpPr>
            <p:spPr>
              <a:xfrm>
                <a:off x="7437132" y="4238099"/>
                <a:ext cx="2434369" cy="142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F29AA9-184B-4BAF-BEB3-74046DDFD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132" y="4238099"/>
                <a:ext cx="2434369" cy="1428981"/>
              </a:xfrm>
              <a:prstGeom prst="rect">
                <a:avLst/>
              </a:prstGeom>
              <a:blipFill>
                <a:blip r:embed="rId7"/>
                <a:stretch>
                  <a:fillRect r="-32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A481DD-BB97-435E-9F9A-7D3664F854EC}"/>
              </a:ext>
            </a:extLst>
          </p:cNvPr>
          <p:cNvSpPr/>
          <p:nvPr/>
        </p:nvSpPr>
        <p:spPr>
          <a:xfrm>
            <a:off x="350969" y="3524811"/>
            <a:ext cx="159700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26384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/>
      <p:bldP spid="15" grpId="0"/>
      <p:bldP spid="16" grpId="0"/>
      <p:bldP spid="17" grpId="0"/>
      <p:bldP spid="11" grpId="0"/>
      <p:bldP spid="12" grpId="0"/>
      <p:bldP spid="14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US" dirty="0"/>
              <a:t>Sub-types of Improper Integral of Second Kind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1A844CA-ABD1-405B-9D0E-07BC357732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962" y="996305"/>
                <a:ext cx="5817038" cy="4630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dirty="0"/>
                  <a:t>(1).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dirty="0"/>
                  <a:t> is the point of </a:t>
                </a:r>
                <a:r>
                  <a:rPr lang="en-US" dirty="0">
                    <a:solidFill>
                      <a:srgbClr val="C00000"/>
                    </a:solidFill>
                  </a:rPr>
                  <a:t>discontinuity</a:t>
                </a:r>
                <a:endParaRPr lang="en-IN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1A844CA-ABD1-405B-9D0E-07BC3577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62" y="996305"/>
                <a:ext cx="5817038" cy="463040"/>
              </a:xfrm>
              <a:prstGeom prst="rect">
                <a:avLst/>
              </a:prstGeom>
              <a:blipFill>
                <a:blip r:embed="rId2"/>
                <a:stretch>
                  <a:fillRect l="-2201" t="-21053" r="-419" b="-40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64EC3-3409-45E5-AD61-F9E7D09453F1}"/>
                  </a:ext>
                </a:extLst>
              </p:cNvPr>
              <p:cNvSpPr txBox="1"/>
              <p:nvPr/>
            </p:nvSpPr>
            <p:spPr>
              <a:xfrm>
                <a:off x="883940" y="1995048"/>
                <a:ext cx="4233005" cy="139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64EC3-3409-45E5-AD61-F9E7D0945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40" y="1995048"/>
                <a:ext cx="4233005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CDAAC7-474A-4493-AF38-B23657AB76F1}"/>
                  </a:ext>
                </a:extLst>
              </p:cNvPr>
              <p:cNvSpPr txBox="1"/>
              <p:nvPr/>
            </p:nvSpPr>
            <p:spPr>
              <a:xfrm>
                <a:off x="883940" y="1523991"/>
                <a:ext cx="1960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then</a:t>
                </a:r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CDAAC7-474A-4493-AF38-B23657AB7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40" y="1523991"/>
                <a:ext cx="1960860" cy="523220"/>
              </a:xfrm>
              <a:prstGeom prst="rect">
                <a:avLst/>
              </a:prstGeom>
              <a:blipFill>
                <a:blip r:embed="rId4"/>
                <a:stretch>
                  <a:fillRect l="-6211" t="-12791" r="-465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F18733A-AF4D-4FDE-89AD-6649EA7429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1835" y="996305"/>
                <a:ext cx="5817038" cy="4630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dirty="0"/>
                  <a:t>(2).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is the point of </a:t>
                </a:r>
                <a:r>
                  <a:rPr lang="en-US" dirty="0">
                    <a:solidFill>
                      <a:srgbClr val="C00000"/>
                    </a:solidFill>
                  </a:rPr>
                  <a:t>discontinuity</a:t>
                </a:r>
                <a:endParaRPr lang="en-IN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F18733A-AF4D-4FDE-89AD-6649EA742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835" y="996305"/>
                <a:ext cx="5817038" cy="463040"/>
              </a:xfrm>
              <a:prstGeom prst="rect">
                <a:avLst/>
              </a:prstGeom>
              <a:blipFill>
                <a:blip r:embed="rId5"/>
                <a:stretch>
                  <a:fillRect l="-2096" t="-21053" r="-943" b="-40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6EEF1-6DBB-4379-B428-7BE3999FC14A}"/>
                  </a:ext>
                </a:extLst>
              </p:cNvPr>
              <p:cNvSpPr txBox="1"/>
              <p:nvPr/>
            </p:nvSpPr>
            <p:spPr>
              <a:xfrm>
                <a:off x="6896813" y="1995048"/>
                <a:ext cx="4233005" cy="139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6EEF1-6DBB-4379-B428-7BE3999FC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813" y="1995048"/>
                <a:ext cx="4233005" cy="13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8DE12F-AFE1-4AAE-B864-A07BAB90BD2D}"/>
                  </a:ext>
                </a:extLst>
              </p:cNvPr>
              <p:cNvSpPr txBox="1"/>
              <p:nvPr/>
            </p:nvSpPr>
            <p:spPr>
              <a:xfrm>
                <a:off x="6896813" y="1523991"/>
                <a:ext cx="19608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then</a:t>
                </a:r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8DE12F-AFE1-4AAE-B864-A07BAB90B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813" y="1523991"/>
                <a:ext cx="1960860" cy="523220"/>
              </a:xfrm>
              <a:prstGeom prst="rect">
                <a:avLst/>
              </a:prstGeom>
              <a:blipFill>
                <a:blip r:embed="rId7"/>
                <a:stretch>
                  <a:fillRect l="-6211" t="-12791" r="-465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FC850F1-7117-453D-A906-41415009F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4345" y="3818015"/>
                <a:ext cx="9294528" cy="4630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dirty="0"/>
                  <a:t>(3).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is the point of </a:t>
                </a:r>
                <a:r>
                  <a:rPr lang="en-US" dirty="0">
                    <a:solidFill>
                      <a:srgbClr val="C00000"/>
                    </a:solidFill>
                  </a:rPr>
                  <a:t>discontinuity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21212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212121"/>
                    </a:solidFill>
                  </a:rPr>
                  <a:t> then</a:t>
                </a:r>
                <a:endParaRPr lang="en-IN" dirty="0"/>
              </a:p>
              <a:p>
                <a:pPr marL="0" indent="0" algn="l">
                  <a:buNone/>
                </a:pPr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DFC850F1-7117-453D-A906-41415009F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45" y="3818015"/>
                <a:ext cx="9294528" cy="463040"/>
              </a:xfrm>
              <a:prstGeom prst="rect">
                <a:avLst/>
              </a:prstGeom>
              <a:blipFill>
                <a:blip r:embed="rId8"/>
                <a:stretch>
                  <a:fillRect l="-1311" t="-22368" b="-39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B7ACDE-42B3-4AB0-8A84-559EE0D1C869}"/>
                  </a:ext>
                </a:extLst>
              </p:cNvPr>
              <p:cNvSpPr txBox="1"/>
              <p:nvPr/>
            </p:nvSpPr>
            <p:spPr>
              <a:xfrm>
                <a:off x="883940" y="4281055"/>
                <a:ext cx="1960860" cy="141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B7ACDE-42B3-4AB0-8A84-559EE0D1C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40" y="4281055"/>
                <a:ext cx="1960860" cy="14103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0B4A20-715E-4BB0-8E0E-3F4418C3708E}"/>
                  </a:ext>
                </a:extLst>
              </p:cNvPr>
              <p:cNvSpPr txBox="1"/>
              <p:nvPr/>
            </p:nvSpPr>
            <p:spPr>
              <a:xfrm>
                <a:off x="2712027" y="4283767"/>
                <a:ext cx="3383973" cy="1410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c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dx</m:t>
                          </m:r>
                        </m:e>
                      </m:nary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0B4A20-715E-4BB0-8E0E-3F4418C37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027" y="4283767"/>
                <a:ext cx="3383973" cy="14103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3511EB-F3BB-4D1D-AD6F-3B0FEA6665AD}"/>
                  </a:ext>
                </a:extLst>
              </p:cNvPr>
              <p:cNvSpPr txBox="1"/>
              <p:nvPr/>
            </p:nvSpPr>
            <p:spPr>
              <a:xfrm>
                <a:off x="5962073" y="4281055"/>
                <a:ext cx="5167745" cy="1410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c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4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t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c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b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3511EB-F3BB-4D1D-AD6F-3B0FEA666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073" y="4281055"/>
                <a:ext cx="5167745" cy="14103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7">
            <a:extLst>
              <a:ext uri="{FF2B5EF4-FFF2-40B4-BE49-F238E27FC236}">
                <a16:creationId xmlns:a16="http://schemas.microsoft.com/office/drawing/2014/main" id="{11EBF4DF-D0ED-49E4-BDD3-BAA540F9892C}"/>
              </a:ext>
            </a:extLst>
          </p:cNvPr>
          <p:cNvSpPr>
            <a:spLocks/>
          </p:cNvSpPr>
          <p:nvPr/>
        </p:nvSpPr>
        <p:spPr bwMode="auto">
          <a:xfrm>
            <a:off x="6073140" y="863654"/>
            <a:ext cx="45719" cy="259026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3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9" grpId="0"/>
      <p:bldP spid="11" grpId="0"/>
      <p:bldP spid="12" grpId="0"/>
      <p:bldP spid="15" grpId="0"/>
      <p:bldP spid="16" grpId="0"/>
      <p:bldP spid="20" grpId="0"/>
      <p:bldP spid="13" grpId="0"/>
      <p:bldP spid="14" grpId="0"/>
      <p:bldP spid="17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 of Second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31181" y="2548635"/>
            <a:ext cx="1385892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4B31AC-2677-4393-BE4C-FFEAF0DA4E63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1687229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/>
              <p:nvPr/>
            </p:nvSpPr>
            <p:spPr>
              <a:xfrm>
                <a:off x="3284681" y="711201"/>
                <a:ext cx="2637148" cy="1421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81" y="711201"/>
                <a:ext cx="2637148" cy="1421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7E65DB-3F89-459E-8445-2956731886C0}"/>
              </a:ext>
            </a:extLst>
          </p:cNvPr>
          <p:cNvSpPr txBox="1"/>
          <p:nvPr/>
        </p:nvSpPr>
        <p:spPr>
          <a:xfrm>
            <a:off x="1898788" y="1123944"/>
            <a:ext cx="1385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Evaluate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7D1E27-EEB2-4122-A029-E19D80CC4114}"/>
                  </a:ext>
                </a:extLst>
              </p:cNvPr>
              <p:cNvSpPr txBox="1"/>
              <p:nvPr/>
            </p:nvSpPr>
            <p:spPr>
              <a:xfrm>
                <a:off x="1898788" y="2121315"/>
                <a:ext cx="3293698" cy="1400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7D1E27-EEB2-4122-A029-E19D80CC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788" y="2121315"/>
                <a:ext cx="3293698" cy="14002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825BAB-FB5A-4A07-98B7-1455B6AA12EC}"/>
                  </a:ext>
                </a:extLst>
              </p:cNvPr>
              <p:cNvSpPr txBox="1"/>
              <p:nvPr/>
            </p:nvSpPr>
            <p:spPr>
              <a:xfrm>
                <a:off x="4745100" y="2217606"/>
                <a:ext cx="2637148" cy="1399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825BAB-FB5A-4A07-98B7-1455B6AA1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00" y="2217606"/>
                <a:ext cx="2637148" cy="1399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F808D1-8A8B-4F9C-9E1E-9EE4AB891F0A}"/>
                  </a:ext>
                </a:extLst>
              </p:cNvPr>
              <p:cNvSpPr txBox="1"/>
              <p:nvPr/>
            </p:nvSpPr>
            <p:spPr>
              <a:xfrm>
                <a:off x="7037781" y="2217334"/>
                <a:ext cx="2920836" cy="1388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BF808D1-8A8B-4F9C-9E1E-9EE4AB891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781" y="2217334"/>
                <a:ext cx="2920836" cy="1388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6B187B-4AA0-4B0E-80FC-7126084998B8}"/>
                  </a:ext>
                </a:extLst>
              </p:cNvPr>
              <p:cNvSpPr txBox="1"/>
              <p:nvPr/>
            </p:nvSpPr>
            <p:spPr>
              <a:xfrm>
                <a:off x="4291446" y="3638557"/>
                <a:ext cx="3633354" cy="1410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t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6B187B-4AA0-4B0E-80FC-712608499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46" y="3638557"/>
                <a:ext cx="3633354" cy="14103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4F104-3CE8-4809-BEED-A2AE96500D49}"/>
                  </a:ext>
                </a:extLst>
              </p:cNvPr>
              <p:cNvSpPr txBox="1"/>
              <p:nvPr/>
            </p:nvSpPr>
            <p:spPr>
              <a:xfrm>
                <a:off x="7726794" y="3638557"/>
                <a:ext cx="3892550" cy="1390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</m:sub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B4F104-3CE8-4809-BEED-A2AE96500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794" y="3638557"/>
                <a:ext cx="3892550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C72F91-E13D-475C-AF34-2B979207A6CC}"/>
                  </a:ext>
                </a:extLst>
              </p:cNvPr>
              <p:cNvSpPr txBox="1"/>
              <p:nvPr/>
            </p:nvSpPr>
            <p:spPr>
              <a:xfrm>
                <a:off x="4291445" y="4973888"/>
                <a:ext cx="3293698" cy="1680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1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US" sz="2800" i="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US" sz="2800" i="1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800" i="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800" i="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3 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  <m: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3 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C72F91-E13D-475C-AF34-2B979207A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445" y="4973888"/>
                <a:ext cx="3293698" cy="16803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CE9C4-E260-45CE-B1B6-380E60BCC567}"/>
                  </a:ext>
                </a:extLst>
              </p:cNvPr>
              <p:cNvSpPr txBox="1"/>
              <p:nvPr/>
            </p:nvSpPr>
            <p:spPr>
              <a:xfrm>
                <a:off x="7237276" y="4973888"/>
                <a:ext cx="3172109" cy="16396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1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US" sz="280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f>
                                            <m:fPr>
                                              <m:ctrlPr>
                                                <a:rPr lang="en-US" sz="2800" i="1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80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80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3 </m:t>
                                              </m:r>
                                            </m:den>
                                          </m:f>
                                        </m:sup>
                                      </m:sSup>
                                      <m: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3 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CE9C4-E260-45CE-B1B6-380E60BCC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76" y="4973888"/>
                <a:ext cx="3172109" cy="16396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8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/>
      <p:bldP spid="21" grpId="0"/>
      <p:bldP spid="22" grpId="0"/>
      <p:bldP spid="18" grpId="0"/>
      <p:bldP spid="31" grpId="0"/>
      <p:bldP spid="33" grpId="0"/>
      <p:bldP spid="34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 of Second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62783" y="1097536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198A90-38F4-4F21-87F7-9E84A0FE221E}"/>
              </a:ext>
            </a:extLst>
          </p:cNvPr>
          <p:cNvSpPr txBox="1"/>
          <p:nvPr/>
        </p:nvSpPr>
        <p:spPr>
          <a:xfrm>
            <a:off x="316239" y="4958455"/>
            <a:ext cx="1234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7BBE4-CD8E-47DD-8BEA-667C1F7DA316}"/>
                  </a:ext>
                </a:extLst>
              </p:cNvPr>
              <p:cNvSpPr txBox="1"/>
              <p:nvPr/>
            </p:nvSpPr>
            <p:spPr>
              <a:xfrm>
                <a:off x="1550445" y="4542893"/>
                <a:ext cx="5986427" cy="1400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787BBE4-CD8E-47DD-8BEA-667C1F7DA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445" y="4542893"/>
                <a:ext cx="5986427" cy="14002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C8C9D16C-A977-44B6-B20A-07E3A169C929}"/>
              </a:ext>
            </a:extLst>
          </p:cNvPr>
          <p:cNvSpPr/>
          <p:nvPr/>
        </p:nvSpPr>
        <p:spPr>
          <a:xfrm>
            <a:off x="1550445" y="4546762"/>
            <a:ext cx="5727809" cy="140192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B06A1F-17FC-4943-AF8F-B0C6FCAD9D4D}"/>
                  </a:ext>
                </a:extLst>
              </p:cNvPr>
              <p:cNvSpPr txBox="1"/>
              <p:nvPr/>
            </p:nvSpPr>
            <p:spPr>
              <a:xfrm>
                <a:off x="3173845" y="775856"/>
                <a:ext cx="2848264" cy="960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1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3 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B06A1F-17FC-4943-AF8F-B0C6FCAD9D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845" y="775856"/>
                <a:ext cx="2848264" cy="960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49EDA-78E5-40FD-8273-68D9D8766526}"/>
                  </a:ext>
                </a:extLst>
              </p:cNvPr>
              <p:cNvSpPr txBox="1"/>
              <p:nvPr/>
            </p:nvSpPr>
            <p:spPr>
              <a:xfrm>
                <a:off x="5925711" y="773227"/>
                <a:ext cx="3181344" cy="965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 </m:t>
                          </m:r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1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3 </m:t>
                                          </m:r>
                                        </m:den>
                                      </m:f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349EDA-78E5-40FD-8273-68D9D8766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711" y="773227"/>
                <a:ext cx="3181344" cy="9657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B4D99C-CAD2-4198-B997-273667F724CC}"/>
                  </a:ext>
                </a:extLst>
              </p:cNvPr>
              <p:cNvSpPr txBox="1"/>
              <p:nvPr/>
            </p:nvSpPr>
            <p:spPr>
              <a:xfrm>
                <a:off x="2815826" y="1909432"/>
                <a:ext cx="4721046" cy="880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3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B4D99C-CAD2-4198-B997-273667F72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26" y="1909432"/>
                <a:ext cx="4721046" cy="880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BD8A66-9F30-439D-8E93-F1C2900CEFB2}"/>
                  </a:ext>
                </a:extLst>
              </p:cNvPr>
              <p:cNvSpPr txBox="1"/>
              <p:nvPr/>
            </p:nvSpPr>
            <p:spPr>
              <a:xfrm>
                <a:off x="7361380" y="1910727"/>
                <a:ext cx="4545554" cy="880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+ 3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3 </m:t>
                              </m:r>
                            </m:den>
                          </m:f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1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BD8A66-9F30-439D-8E93-F1C2900CE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380" y="1910727"/>
                <a:ext cx="4545554" cy="8806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0B3BD6-EAFB-4983-AB37-D02AE7ADE420}"/>
                  </a:ext>
                </a:extLst>
              </p:cNvPr>
              <p:cNvSpPr txBox="1"/>
              <p:nvPr/>
            </p:nvSpPr>
            <p:spPr>
              <a:xfrm>
                <a:off x="2815826" y="2837740"/>
                <a:ext cx="2439663" cy="718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3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0B3BD6-EAFB-4983-AB37-D02AE7ADE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826" y="2837740"/>
                <a:ext cx="2439663" cy="7185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46EE3E-46DA-40E7-864A-CDD9B9D743A3}"/>
                  </a:ext>
                </a:extLst>
              </p:cNvPr>
              <p:cNvSpPr txBox="1"/>
              <p:nvPr/>
            </p:nvSpPr>
            <p:spPr>
              <a:xfrm>
                <a:off x="5176349" y="2837740"/>
                <a:ext cx="2185031" cy="718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+ 3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3 </m:t>
                              </m:r>
                            </m:den>
                          </m:f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46EE3E-46DA-40E7-864A-CDD9B9D74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349" y="2837740"/>
                <a:ext cx="2185031" cy="7185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DDAA2A-8201-4F5E-B0C2-FEC06DBA4E7B}"/>
                  </a:ext>
                </a:extLst>
              </p:cNvPr>
              <p:cNvSpPr txBox="1"/>
              <p:nvPr/>
            </p:nvSpPr>
            <p:spPr>
              <a:xfrm>
                <a:off x="2788601" y="3556270"/>
                <a:ext cx="3575252" cy="740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3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DDAA2A-8201-4F5E-B0C2-FEC06DBA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601" y="3556270"/>
                <a:ext cx="3575252" cy="7406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45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 animBg="1"/>
      <p:bldP spid="17" grpId="0"/>
      <p:bldP spid="19" grpId="0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or Divergence of Improper Integral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61759-AE6C-4C67-B601-E36B4E992226}"/>
              </a:ext>
            </a:extLst>
          </p:cNvPr>
          <p:cNvSpPr txBox="1"/>
          <p:nvPr/>
        </p:nvSpPr>
        <p:spPr>
          <a:xfrm>
            <a:off x="870089" y="967986"/>
            <a:ext cx="10813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If integral has </a:t>
            </a:r>
            <a:r>
              <a:rPr lang="en-IN" sz="2800" dirty="0">
                <a:solidFill>
                  <a:srgbClr val="C00000"/>
                </a:solidFill>
              </a:rPr>
              <a:t>finite value</a:t>
            </a:r>
            <a:r>
              <a:rPr lang="en-IN" sz="2800" dirty="0"/>
              <a:t> then we can say that given integral is </a:t>
            </a:r>
            <a:r>
              <a:rPr lang="en-IN" sz="2800" dirty="0">
                <a:solidFill>
                  <a:srgbClr val="C00000"/>
                </a:solidFill>
              </a:rPr>
              <a:t>convergent</a:t>
            </a:r>
            <a:r>
              <a:rPr lang="en-IN" sz="2800" dirty="0"/>
              <a:t>.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FEEE62-4FE3-49E8-928D-A555C619795A}"/>
              </a:ext>
            </a:extLst>
          </p:cNvPr>
          <p:cNvSpPr/>
          <p:nvPr/>
        </p:nvSpPr>
        <p:spPr>
          <a:xfrm>
            <a:off x="350969" y="110490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DBFBE-1B41-4691-919E-6347FCF616D6}"/>
              </a:ext>
            </a:extLst>
          </p:cNvPr>
          <p:cNvSpPr txBox="1"/>
          <p:nvPr/>
        </p:nvSpPr>
        <p:spPr>
          <a:xfrm>
            <a:off x="870089" y="1623300"/>
            <a:ext cx="11386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If integral has </a:t>
            </a:r>
            <a:r>
              <a:rPr lang="en-IN" sz="2800" dirty="0">
                <a:solidFill>
                  <a:srgbClr val="C00000"/>
                </a:solidFill>
              </a:rPr>
              <a:t>infinite value </a:t>
            </a:r>
            <a:r>
              <a:rPr lang="en-IN" sz="2800" dirty="0"/>
              <a:t>then we can say that given integral is </a:t>
            </a:r>
            <a:r>
              <a:rPr lang="en-IN" sz="2800" dirty="0">
                <a:solidFill>
                  <a:srgbClr val="C00000"/>
                </a:solidFill>
              </a:rPr>
              <a:t>divergent</a:t>
            </a:r>
            <a:r>
              <a:rPr lang="en-IN" sz="2800" dirty="0"/>
              <a:t>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3A89724-987C-465E-AC2B-777F2B370E36}"/>
              </a:ext>
            </a:extLst>
          </p:cNvPr>
          <p:cNvSpPr/>
          <p:nvPr/>
        </p:nvSpPr>
        <p:spPr>
          <a:xfrm>
            <a:off x="350969" y="176021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56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3" y="2110582"/>
            <a:ext cx="10372441" cy="2230509"/>
          </a:xfrm>
          <a:prstGeom prst="doubleWave">
            <a:avLst>
              <a:gd name="adj1" fmla="val 6250"/>
              <a:gd name="adj2" fmla="val 9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Method:8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72382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Convergence of Improper Integral of First Kind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12013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31180" y="2492788"/>
            <a:ext cx="1385892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4B31AC-2677-4393-BE4C-FFEAF0DA4E63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1708011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/>
              <p:nvPr/>
            </p:nvSpPr>
            <p:spPr>
              <a:xfrm>
                <a:off x="6240317" y="711201"/>
                <a:ext cx="2729346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17" y="711201"/>
                <a:ext cx="2729346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7E65DB-3F89-459E-8445-2956731886C0}"/>
              </a:ext>
            </a:extLst>
          </p:cNvPr>
          <p:cNvSpPr txBox="1"/>
          <p:nvPr/>
        </p:nvSpPr>
        <p:spPr>
          <a:xfrm>
            <a:off x="1843369" y="1123944"/>
            <a:ext cx="4538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Investigate the convergence of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71C080-B5CE-4ED0-8FE2-2E7241D05EEA}"/>
                  </a:ext>
                </a:extLst>
              </p:cNvPr>
              <p:cNvSpPr txBox="1"/>
              <p:nvPr/>
            </p:nvSpPr>
            <p:spPr>
              <a:xfrm>
                <a:off x="1839191" y="2102031"/>
                <a:ext cx="2775527" cy="1354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71C080-B5CE-4ED0-8FE2-2E7241D05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91" y="2102031"/>
                <a:ext cx="2775527" cy="1354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AD75E1-347E-486A-9C58-512887E93B6D}"/>
                  </a:ext>
                </a:extLst>
              </p:cNvPr>
              <p:cNvSpPr txBox="1"/>
              <p:nvPr/>
            </p:nvSpPr>
            <p:spPr>
              <a:xfrm>
                <a:off x="4563920" y="2067615"/>
                <a:ext cx="4044371" cy="1354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2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AD75E1-347E-486A-9C58-512887E93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920" y="2067615"/>
                <a:ext cx="4044371" cy="1354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0D3FB7-34E5-436A-92A4-3E13F8A888C3}"/>
                  </a:ext>
                </a:extLst>
              </p:cNvPr>
              <p:cNvSpPr txBox="1"/>
              <p:nvPr/>
            </p:nvSpPr>
            <p:spPr>
              <a:xfrm>
                <a:off x="1517072" y="3510761"/>
                <a:ext cx="4865254" cy="1410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2 </m:t>
                          </m:r>
                        </m:den>
                      </m:f>
                      <m:limLow>
                        <m:limLow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</m:t>
                          </m:r>
                          <m: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0D3FB7-34E5-436A-92A4-3E13F8A88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072" y="3510761"/>
                <a:ext cx="4865254" cy="1410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4E96EE32-8DD5-436C-8D5B-A363F9710D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4350" y="5027421"/>
                <a:ext cx="9531933" cy="1537854"/>
              </a:xfrm>
              <a:prstGeom prst="round2Diag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5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5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5400" b="1" i="0"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  <m:r>
                                  <a:rPr lang="en-US" sz="5400" b="1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5400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sz="5400" b="1" i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5400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</m:sup>
                        </m:sSup>
                        <m:sSup>
                          <m:sSup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5400" b="1" i="0" smtClean="0">
                                <a:latin typeface="Cambria Math" panose="02040503050406030204" pitchFamily="18" charset="0"/>
                              </a:rPr>
                              <m:t>𝐟</m:t>
                            </m:r>
                          </m:e>
                          <m:sup>
                            <m:r>
                              <a:rPr lang="en-US" sz="5400" b="1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54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sz="5400" b="1" i="0" smtClean="0">
                            <a:latin typeface="Cambria Math" panose="02040503050406030204" pitchFamily="18" charset="0"/>
                          </a:rPr>
                          <m:t>𝐝𝐱</m:t>
                        </m:r>
                        <m:r>
                          <a:rPr lang="en-US" sz="5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5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5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5400" b="1" i="0">
                                        <a:latin typeface="Cambria Math" panose="02040503050406030204" pitchFamily="18" charset="0"/>
                                      </a:rPr>
                                      <m:t>𝐟</m:t>
                                    </m:r>
                                    <m:d>
                                      <m:dPr>
                                        <m:ctrlPr>
                                          <a:rPr lang="en-US" sz="5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5400" b="1" i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5400" b="1" i="0"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  <m:r>
                                  <a:rPr lang="en-US" sz="5400" b="1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5400" b="1" i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sz="54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5400" b="1" i="0" smtClean="0">
                                <a:latin typeface="Cambria Math" panose="02040503050406030204" pitchFamily="18" charset="0"/>
                              </a:rPr>
                              <m:t>𝐧</m:t>
                            </m:r>
                            <m:r>
                              <a:rPr lang="en-US" sz="5400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54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</m:e>
                    </m:nary>
                    <m:r>
                      <a:rPr lang="en-US" sz="5400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5400" b="1" i="0" smtClean="0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IN" sz="5400" b="1" dirty="0"/>
                  <a:t> </a:t>
                </a: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4E96EE32-8DD5-436C-8D5B-A363F971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350" y="5027421"/>
                <a:ext cx="9531933" cy="1537854"/>
              </a:xfrm>
              <a:prstGeom prst="round2Diag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3D1783-E9CA-4CFF-A4D9-0BE4A3FBEC32}"/>
                  </a:ext>
                </a:extLst>
              </p:cNvPr>
              <p:cNvSpPr txBox="1"/>
              <p:nvPr/>
            </p:nvSpPr>
            <p:spPr>
              <a:xfrm>
                <a:off x="6161811" y="3593410"/>
                <a:ext cx="4044371" cy="124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limLow>
                        <m:limLow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∞</m:t>
                          </m:r>
                        </m:lim>
                      </m:limLow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 i="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B3D1783-E9CA-4CFF-A4D9-0BE4A3FBE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811" y="3593410"/>
                <a:ext cx="4044371" cy="12438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11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/>
      <p:bldP spid="21" grpId="0"/>
      <p:bldP spid="18" grpId="0"/>
      <p:bldP spid="22" grpId="0"/>
      <p:bldP spid="26" grpId="0"/>
      <p:bldP spid="2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hevron 8">
            <a:extLst>
              <a:ext uri="{FF2B5EF4-FFF2-40B4-BE49-F238E27FC236}">
                <a16:creationId xmlns:a16="http://schemas.microsoft.com/office/drawing/2014/main" id="{4E5DBC6F-CEC1-4696-9E25-046D97221F5D}"/>
              </a:ext>
            </a:extLst>
          </p:cNvPr>
          <p:cNvSpPr/>
          <p:nvPr/>
        </p:nvSpPr>
        <p:spPr>
          <a:xfrm>
            <a:off x="651745" y="1909156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32033-ECF8-424A-BABA-C6C7EE653312}"/>
              </a:ext>
            </a:extLst>
          </p:cNvPr>
          <p:cNvSpPr txBox="1"/>
          <p:nvPr/>
        </p:nvSpPr>
        <p:spPr>
          <a:xfrm>
            <a:off x="935080" y="1763456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Method:6</a:t>
            </a:r>
            <a:endParaRPr lang="en-IN" sz="2800" dirty="0"/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185A9263-3640-4971-A08B-78799DF418D7}"/>
              </a:ext>
            </a:extLst>
          </p:cNvPr>
          <p:cNvSpPr/>
          <p:nvPr/>
        </p:nvSpPr>
        <p:spPr>
          <a:xfrm>
            <a:off x="2635029" y="1873739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BAA75-1E5C-474E-BCF3-FE1FF0B8EA69}"/>
              </a:ext>
            </a:extLst>
          </p:cNvPr>
          <p:cNvSpPr txBox="1"/>
          <p:nvPr/>
        </p:nvSpPr>
        <p:spPr>
          <a:xfrm>
            <a:off x="3280965" y="1744984"/>
            <a:ext cx="4588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Improper Integral of First Kind</a:t>
            </a:r>
            <a:endParaRPr lang="en-IN" sz="28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ABF0574-1C3B-4FF3-BA1F-E75EFF12AC7E}"/>
              </a:ext>
            </a:extLst>
          </p:cNvPr>
          <p:cNvSpPr/>
          <p:nvPr/>
        </p:nvSpPr>
        <p:spPr>
          <a:xfrm>
            <a:off x="651745" y="2634296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D877A-802F-41E5-808E-5E97477B496C}"/>
              </a:ext>
            </a:extLst>
          </p:cNvPr>
          <p:cNvSpPr txBox="1"/>
          <p:nvPr/>
        </p:nvSpPr>
        <p:spPr>
          <a:xfrm>
            <a:off x="935080" y="2488596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Method:7</a:t>
            </a:r>
            <a:endParaRPr lang="en-IN" sz="2800" dirty="0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3707C3A6-E805-4814-AF56-B745432CB655}"/>
              </a:ext>
            </a:extLst>
          </p:cNvPr>
          <p:cNvSpPr/>
          <p:nvPr/>
        </p:nvSpPr>
        <p:spPr>
          <a:xfrm>
            <a:off x="2635029" y="2598879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7CC98-DFFB-4A02-BCCC-532B95413F9C}"/>
              </a:ext>
            </a:extLst>
          </p:cNvPr>
          <p:cNvSpPr txBox="1"/>
          <p:nvPr/>
        </p:nvSpPr>
        <p:spPr>
          <a:xfrm>
            <a:off x="3280965" y="2470124"/>
            <a:ext cx="4893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Improper Integral of Second Kind</a:t>
            </a:r>
            <a:endParaRPr lang="en-IN" sz="2800" dirty="0"/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BC9D7C6-3483-4B8E-8CC4-2A902EF2DD9C}"/>
              </a:ext>
            </a:extLst>
          </p:cNvPr>
          <p:cNvSpPr/>
          <p:nvPr/>
        </p:nvSpPr>
        <p:spPr>
          <a:xfrm>
            <a:off x="651743" y="3322272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826B4-FB5E-419E-8951-7DD2B60C455F}"/>
              </a:ext>
            </a:extLst>
          </p:cNvPr>
          <p:cNvSpPr txBox="1"/>
          <p:nvPr/>
        </p:nvSpPr>
        <p:spPr>
          <a:xfrm>
            <a:off x="935077" y="3176572"/>
            <a:ext cx="18265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Method:8</a:t>
            </a:r>
            <a:endParaRPr lang="en-IN" sz="2800" dirty="0"/>
          </a:p>
        </p:txBody>
      </p:sp>
      <p:sp>
        <p:nvSpPr>
          <p:cNvPr id="19" name="Arrow: Notched Right 18">
            <a:extLst>
              <a:ext uri="{FF2B5EF4-FFF2-40B4-BE49-F238E27FC236}">
                <a16:creationId xmlns:a16="http://schemas.microsoft.com/office/drawing/2014/main" id="{AAE2BE6B-5666-4DF3-81F6-DB23786BD140}"/>
              </a:ext>
            </a:extLst>
          </p:cNvPr>
          <p:cNvSpPr/>
          <p:nvPr/>
        </p:nvSpPr>
        <p:spPr>
          <a:xfrm>
            <a:off x="2635027" y="3286855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A3414-F5EC-4F7A-932B-9669B7752510}"/>
              </a:ext>
            </a:extLst>
          </p:cNvPr>
          <p:cNvSpPr txBox="1"/>
          <p:nvPr/>
        </p:nvSpPr>
        <p:spPr>
          <a:xfrm>
            <a:off x="3280965" y="3158100"/>
            <a:ext cx="72023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Convergence of Improper Integral of First Kind</a:t>
            </a:r>
            <a:endParaRPr lang="en-IN" sz="2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B4693B7-3041-43C7-962B-2EBE00C7D4C5}"/>
              </a:ext>
            </a:extLst>
          </p:cNvPr>
          <p:cNvSpPr txBox="1">
            <a:spLocks/>
          </p:cNvSpPr>
          <p:nvPr/>
        </p:nvSpPr>
        <p:spPr>
          <a:xfrm>
            <a:off x="3183733" y="287118"/>
            <a:ext cx="3062521" cy="1138626"/>
          </a:xfrm>
          <a:prstGeom prst="doubleWave">
            <a:avLst>
              <a:gd name="adj1" fmla="val 6250"/>
              <a:gd name="adj2" fmla="val 37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txBody>
          <a:bodyPr vert="horz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dirty="0"/>
              <a:t>OUTLINE</a:t>
            </a: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D2ECBE30-E4C8-4587-93FF-FCEBF4F7AD99}"/>
              </a:ext>
            </a:extLst>
          </p:cNvPr>
          <p:cNvSpPr/>
          <p:nvPr/>
        </p:nvSpPr>
        <p:spPr>
          <a:xfrm>
            <a:off x="651743" y="4042574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8B35B2-EE12-487E-AC39-692E8805C9F7}"/>
              </a:ext>
            </a:extLst>
          </p:cNvPr>
          <p:cNvSpPr txBox="1"/>
          <p:nvPr/>
        </p:nvSpPr>
        <p:spPr>
          <a:xfrm>
            <a:off x="935078" y="3896874"/>
            <a:ext cx="1717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Method:9</a:t>
            </a:r>
            <a:endParaRPr lang="en-IN" sz="2800" dirty="0"/>
          </a:p>
        </p:txBody>
      </p:sp>
      <p:sp>
        <p:nvSpPr>
          <p:cNvPr id="48" name="Arrow: Notched Right 47">
            <a:extLst>
              <a:ext uri="{FF2B5EF4-FFF2-40B4-BE49-F238E27FC236}">
                <a16:creationId xmlns:a16="http://schemas.microsoft.com/office/drawing/2014/main" id="{82FEA4BC-CE77-443E-88AF-ABDA545C0554}"/>
              </a:ext>
            </a:extLst>
          </p:cNvPr>
          <p:cNvSpPr/>
          <p:nvPr/>
        </p:nvSpPr>
        <p:spPr>
          <a:xfrm>
            <a:off x="2660785" y="4007157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A7912B-B8A2-4C4D-B771-422E4CB7FCE7}"/>
              </a:ext>
            </a:extLst>
          </p:cNvPr>
          <p:cNvSpPr txBox="1"/>
          <p:nvPr/>
        </p:nvSpPr>
        <p:spPr>
          <a:xfrm>
            <a:off x="3306721" y="3878402"/>
            <a:ext cx="7379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Convergence of Improper Integral of Second Kind</a:t>
            </a:r>
            <a:endParaRPr lang="en-IN" sz="2800" dirty="0"/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5387B9EB-E229-4DBA-A9D8-4D23E716A2B6}"/>
              </a:ext>
            </a:extLst>
          </p:cNvPr>
          <p:cNvSpPr/>
          <p:nvPr/>
        </p:nvSpPr>
        <p:spPr>
          <a:xfrm>
            <a:off x="651743" y="4729967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133B75-BDC5-443E-8DBF-75931ED04126}"/>
              </a:ext>
            </a:extLst>
          </p:cNvPr>
          <p:cNvSpPr txBox="1"/>
          <p:nvPr/>
        </p:nvSpPr>
        <p:spPr>
          <a:xfrm>
            <a:off x="935078" y="4584267"/>
            <a:ext cx="1717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Method:10</a:t>
            </a:r>
            <a:endParaRPr lang="en-IN" sz="2800" dirty="0"/>
          </a:p>
        </p:txBody>
      </p:sp>
      <p:sp>
        <p:nvSpPr>
          <p:cNvPr id="24" name="Arrow: Notched Right 23">
            <a:extLst>
              <a:ext uri="{FF2B5EF4-FFF2-40B4-BE49-F238E27FC236}">
                <a16:creationId xmlns:a16="http://schemas.microsoft.com/office/drawing/2014/main" id="{9783FE60-AE9C-4DB3-90CB-8CBACE64558D}"/>
              </a:ext>
            </a:extLst>
          </p:cNvPr>
          <p:cNvSpPr/>
          <p:nvPr/>
        </p:nvSpPr>
        <p:spPr>
          <a:xfrm>
            <a:off x="2660785" y="4694550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FF4CAB-B697-4AF0-9C52-87B52D116EB8}"/>
              </a:ext>
            </a:extLst>
          </p:cNvPr>
          <p:cNvSpPr txBox="1"/>
          <p:nvPr/>
        </p:nvSpPr>
        <p:spPr>
          <a:xfrm>
            <a:off x="3306721" y="4565795"/>
            <a:ext cx="6954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/>
              <a:t>Example on Gamma Function and Beta Function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186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46" grpId="0" animBg="1"/>
      <p:bldP spid="47" grpId="0"/>
      <p:bldP spid="48" grpId="0" animBg="1"/>
      <p:bldP spid="49" grpId="0"/>
      <p:bldP spid="21" grpId="0" animBg="1"/>
      <p:bldP spid="22" grpId="0"/>
      <p:bldP spid="24" grpId="0" animBg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90008" y="1094983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68BC80-3CF6-44B3-8B0E-9CB15F8D2A4D}"/>
                  </a:ext>
                </a:extLst>
              </p:cNvPr>
              <p:cNvSpPr txBox="1"/>
              <p:nvPr/>
            </p:nvSpPr>
            <p:spPr>
              <a:xfrm>
                <a:off x="3083793" y="796988"/>
                <a:ext cx="3769589" cy="1243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  <m:limLow>
                        <m:limLow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∞</m:t>
                          </m:r>
                        </m:lim>
                      </m:limLow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800" i="1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800">
                                                  <a:solidFill>
                                                    <a:srgbClr val="2121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68BC80-3CF6-44B3-8B0E-9CB15F8D2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793" y="796988"/>
                <a:ext cx="3769589" cy="12438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4A97EF-0AB2-4F84-83E3-94691A6D04C8}"/>
                  </a:ext>
                </a:extLst>
              </p:cNvPr>
              <p:cNvSpPr txBox="1"/>
              <p:nvPr/>
            </p:nvSpPr>
            <p:spPr>
              <a:xfrm>
                <a:off x="3083793" y="2185198"/>
                <a:ext cx="3867725" cy="1089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4A97EF-0AB2-4F84-83E3-94691A6D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793" y="2185198"/>
                <a:ext cx="3867725" cy="10890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8AC1C-189F-4BDD-B69B-A52B0938C707}"/>
                  </a:ext>
                </a:extLst>
              </p:cNvPr>
              <p:cNvSpPr txBox="1"/>
              <p:nvPr/>
            </p:nvSpPr>
            <p:spPr>
              <a:xfrm>
                <a:off x="3083793" y="3429000"/>
                <a:ext cx="3012208" cy="1089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0+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26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8AC1C-189F-4BDD-B69B-A52B0938C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793" y="3429000"/>
                <a:ext cx="3012208" cy="1089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B02AD2-25B4-4BE1-BB6B-D5ADFAFF09D3}"/>
                  </a:ext>
                </a:extLst>
              </p:cNvPr>
              <p:cNvSpPr txBox="1"/>
              <p:nvPr/>
            </p:nvSpPr>
            <p:spPr>
              <a:xfrm>
                <a:off x="5905502" y="3429000"/>
                <a:ext cx="1529771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2704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B02AD2-25B4-4BE1-BB6B-D5ADFAFF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2" y="3429000"/>
                <a:ext cx="1529771" cy="910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6BE5DCE-E97B-4ADC-8A65-343957F013AA}"/>
              </a:ext>
            </a:extLst>
          </p:cNvPr>
          <p:cNvSpPr txBox="1"/>
          <p:nvPr/>
        </p:nvSpPr>
        <p:spPr>
          <a:xfrm>
            <a:off x="7431375" y="3684222"/>
            <a:ext cx="2303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Which is finite.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34B1CA-D19E-4A61-89EA-1BC6174C3BD2}"/>
                  </a:ext>
                </a:extLst>
              </p:cNvPr>
              <p:cNvSpPr txBox="1"/>
              <p:nvPr/>
            </p:nvSpPr>
            <p:spPr>
              <a:xfrm>
                <a:off x="3225224" y="4670182"/>
                <a:ext cx="2729346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34B1CA-D19E-4A61-89EA-1BC6174C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224" y="4670182"/>
                <a:ext cx="2729346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2401299-CCF4-4A7B-9710-8FCAA39E6CBB}"/>
              </a:ext>
            </a:extLst>
          </p:cNvPr>
          <p:cNvSpPr txBox="1"/>
          <p:nvPr/>
        </p:nvSpPr>
        <p:spPr>
          <a:xfrm>
            <a:off x="2040218" y="5103987"/>
            <a:ext cx="1185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8BB57-D4F0-49D5-92C1-0C23E6E254DF}"/>
              </a:ext>
            </a:extLst>
          </p:cNvPr>
          <p:cNvSpPr txBox="1"/>
          <p:nvPr/>
        </p:nvSpPr>
        <p:spPr>
          <a:xfrm>
            <a:off x="5828501" y="5103987"/>
            <a:ext cx="2303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convergent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16137C-857A-452F-9CB1-0659C155693F}"/>
              </a:ext>
            </a:extLst>
          </p:cNvPr>
          <p:cNvSpPr/>
          <p:nvPr/>
        </p:nvSpPr>
        <p:spPr>
          <a:xfrm>
            <a:off x="3225224" y="4701491"/>
            <a:ext cx="4653394" cy="130760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739AAC-4797-4585-9488-A7427E57DEAD}"/>
                  </a:ext>
                </a:extLst>
              </p:cNvPr>
              <p:cNvSpPr txBox="1"/>
              <p:nvPr/>
            </p:nvSpPr>
            <p:spPr>
              <a:xfrm>
                <a:off x="6916882" y="2179665"/>
                <a:ext cx="3082637" cy="1051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4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kumimoji="0" lang="en-US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21212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2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21212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5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4739AAC-4797-4585-9488-A7427E57D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82" y="2179665"/>
                <a:ext cx="3082637" cy="10511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02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8" grpId="0"/>
      <p:bldP spid="19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P-integral Test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2453B5-D20C-4B80-8EBF-13A62E261026}"/>
                  </a:ext>
                </a:extLst>
              </p:cNvPr>
              <p:cNvSpPr txBox="1"/>
              <p:nvPr/>
            </p:nvSpPr>
            <p:spPr>
              <a:xfrm>
                <a:off x="2475345" y="1134239"/>
                <a:ext cx="62807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is </a:t>
                </a:r>
                <a:r>
                  <a:rPr lang="en-IN" sz="2800" dirty="0">
                    <a:solidFill>
                      <a:srgbClr val="C00000"/>
                    </a:solidFill>
                  </a:rPr>
                  <a:t>convergent</a:t>
                </a:r>
                <a:r>
                  <a:rPr lang="en-IN" sz="28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IN" sz="2800" dirty="0"/>
                  <a:t> &amp; </a:t>
                </a:r>
                <a:r>
                  <a:rPr lang="en-IN" sz="2800" dirty="0">
                    <a:solidFill>
                      <a:srgbClr val="C00000"/>
                    </a:solidFill>
                  </a:rPr>
                  <a:t>divergent</a:t>
                </a:r>
                <a:r>
                  <a:rPr lang="en-IN" sz="28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2453B5-D20C-4B80-8EBF-13A62E261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345" y="1134239"/>
                <a:ext cx="6280726" cy="523220"/>
              </a:xfrm>
              <a:prstGeom prst="rect">
                <a:avLst/>
              </a:prstGeom>
              <a:blipFill>
                <a:blip r:embed="rId2"/>
                <a:stretch>
                  <a:fillRect l="-1942" t="-11628" r="-145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5D479AE7-20BE-4817-A67B-BD3C05908367}"/>
              </a:ext>
            </a:extLst>
          </p:cNvPr>
          <p:cNvSpPr/>
          <p:nvPr/>
        </p:nvSpPr>
        <p:spPr>
          <a:xfrm>
            <a:off x="338919" y="126349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689EE9-C612-4FC7-8FCD-FE7CF56B6E4F}"/>
                  </a:ext>
                </a:extLst>
              </p:cNvPr>
              <p:cNvSpPr txBox="1"/>
              <p:nvPr/>
            </p:nvSpPr>
            <p:spPr>
              <a:xfrm>
                <a:off x="982663" y="711201"/>
                <a:ext cx="156556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US" sz="2800" b="0" i="1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0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0" lang="en-US" sz="2800" b="0" i="0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p>
                              </m:sSup>
                              <m:r>
                                <a:rPr kumimoji="0" lang="en-US" sz="2800" b="0" i="0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689EE9-C612-4FC7-8FCD-FE7CF56B6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3" y="711201"/>
                <a:ext cx="1565563" cy="1353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4F5467-FD4C-4294-8111-C77B6CA366B1}"/>
                  </a:ext>
                </a:extLst>
              </p:cNvPr>
              <p:cNvSpPr txBox="1"/>
              <p:nvPr/>
            </p:nvSpPr>
            <p:spPr>
              <a:xfrm>
                <a:off x="2447637" y="2626686"/>
                <a:ext cx="62807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is </a:t>
                </a:r>
                <a:r>
                  <a:rPr lang="en-IN" sz="2800" dirty="0">
                    <a:solidFill>
                      <a:srgbClr val="C00000"/>
                    </a:solidFill>
                  </a:rPr>
                  <a:t>convergent</a:t>
                </a:r>
                <a:r>
                  <a:rPr lang="en-IN" sz="28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IN" sz="2800" dirty="0"/>
                  <a:t> &amp; </a:t>
                </a:r>
                <a:r>
                  <a:rPr lang="en-IN" sz="2800" dirty="0">
                    <a:solidFill>
                      <a:srgbClr val="C00000"/>
                    </a:solidFill>
                  </a:rPr>
                  <a:t>divergent</a:t>
                </a:r>
                <a:r>
                  <a:rPr lang="en-IN" sz="2800" dirty="0"/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4F5467-FD4C-4294-8111-C77B6CA3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637" y="2626686"/>
                <a:ext cx="6280726" cy="523220"/>
              </a:xfrm>
              <a:prstGeom prst="rect">
                <a:avLst/>
              </a:prstGeom>
              <a:blipFill>
                <a:blip r:embed="rId4"/>
                <a:stretch>
                  <a:fillRect l="-2039" t="-12791" r="-1359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76F787E0-CC40-4F3D-A44A-D386C62A26A7}"/>
              </a:ext>
            </a:extLst>
          </p:cNvPr>
          <p:cNvSpPr/>
          <p:nvPr/>
        </p:nvSpPr>
        <p:spPr>
          <a:xfrm>
            <a:off x="338919" y="275593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DD64E-0557-4805-AEE8-DDC83327E48F}"/>
                  </a:ext>
                </a:extLst>
              </p:cNvPr>
              <p:cNvSpPr txBox="1"/>
              <p:nvPr/>
            </p:nvSpPr>
            <p:spPr>
              <a:xfrm>
                <a:off x="982663" y="2203648"/>
                <a:ext cx="156556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28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US" sz="2800" b="0" i="1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0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0" lang="en-US" sz="2800" b="0" i="0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sup>
                              </m:sSup>
                              <m:r>
                                <a:rPr kumimoji="0" lang="en-US" sz="2800" b="0" i="0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8DD64E-0557-4805-AEE8-DDC83327E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3" y="2203648"/>
                <a:ext cx="1565563" cy="1353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86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/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Comparison Test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D61759-AE6C-4C67-B601-E36B4E992226}"/>
                  </a:ext>
                </a:extLst>
              </p:cNvPr>
              <p:cNvSpPr txBox="1"/>
              <p:nvPr/>
            </p:nvSpPr>
            <p:spPr>
              <a:xfrm>
                <a:off x="870089" y="967986"/>
                <a:ext cx="114235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/>
                  <a:t> are continuous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∞</m:t>
                        </m:r>
                      </m:e>
                    </m:d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C00000"/>
                    </a:solidFill>
                  </a:rPr>
                  <a:t> </a:t>
                </a:r>
                <a:r>
                  <a:rPr lang="en-IN" sz="2800" dirty="0"/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/>
                  <a:t> then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D61759-AE6C-4C67-B601-E36B4E992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89" y="967986"/>
                <a:ext cx="11423511" cy="523220"/>
              </a:xfrm>
              <a:prstGeom prst="rect">
                <a:avLst/>
              </a:prstGeom>
              <a:blipFill>
                <a:blip r:embed="rId2"/>
                <a:stretch>
                  <a:fillRect l="-1121" t="-12791" r="-85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FEEE62-4FE3-49E8-928D-A555C619795A}"/>
              </a:ext>
            </a:extLst>
          </p:cNvPr>
          <p:cNvSpPr/>
          <p:nvPr/>
        </p:nvSpPr>
        <p:spPr>
          <a:xfrm>
            <a:off x="350969" y="110490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1D64F-4992-458A-B72D-CF61A467CCFB}"/>
              </a:ext>
            </a:extLst>
          </p:cNvPr>
          <p:cNvSpPr txBox="1"/>
          <p:nvPr/>
        </p:nvSpPr>
        <p:spPr>
          <a:xfrm>
            <a:off x="870089" y="2196759"/>
            <a:ext cx="9975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(1). If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CF579-6936-4944-B893-01840C0A9F2C}"/>
                  </a:ext>
                </a:extLst>
              </p:cNvPr>
              <p:cNvSpPr txBox="1"/>
              <p:nvPr/>
            </p:nvSpPr>
            <p:spPr>
              <a:xfrm>
                <a:off x="1867616" y="1781389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ACF579-6936-4944-B893-01840C0A9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616" y="1781389"/>
                <a:ext cx="1688383" cy="13539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6516310-2652-45FE-8459-85AE6D540C75}"/>
              </a:ext>
            </a:extLst>
          </p:cNvPr>
          <p:cNvSpPr txBox="1"/>
          <p:nvPr/>
        </p:nvSpPr>
        <p:spPr>
          <a:xfrm>
            <a:off x="3528291" y="2196629"/>
            <a:ext cx="2770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is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convergent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 then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44015D-55C7-4D57-888F-187A3FAFA199}"/>
                  </a:ext>
                </a:extLst>
              </p:cNvPr>
              <p:cNvSpPr txBox="1"/>
              <p:nvPr/>
            </p:nvSpPr>
            <p:spPr>
              <a:xfrm>
                <a:off x="6204089" y="1781389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44015D-55C7-4D57-888F-187A3FAFA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089" y="1781389"/>
                <a:ext cx="1688383" cy="1353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3F00178-6100-406A-A664-05082C09E4B2}"/>
              </a:ext>
            </a:extLst>
          </p:cNvPr>
          <p:cNvSpPr txBox="1"/>
          <p:nvPr/>
        </p:nvSpPr>
        <p:spPr>
          <a:xfrm>
            <a:off x="7769652" y="2196629"/>
            <a:ext cx="2205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is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convergent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.</a:t>
            </a:r>
            <a:endParaRPr lang="en-IN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BDD1DF-06DF-487A-8FEC-F769A82153E4}"/>
              </a:ext>
            </a:extLst>
          </p:cNvPr>
          <p:cNvSpPr txBox="1"/>
          <p:nvPr/>
        </p:nvSpPr>
        <p:spPr>
          <a:xfrm>
            <a:off x="870089" y="3679195"/>
            <a:ext cx="9975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(2). If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919069-1F6D-46C3-AFEE-CDA5A27F8CDA}"/>
                  </a:ext>
                </a:extLst>
              </p:cNvPr>
              <p:cNvSpPr txBox="1"/>
              <p:nvPr/>
            </p:nvSpPr>
            <p:spPr>
              <a:xfrm>
                <a:off x="1867616" y="3263825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919069-1F6D-46C3-AFEE-CDA5A27F8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616" y="3263825"/>
                <a:ext cx="1688383" cy="1353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DDB2FD1-EEF7-45CF-9B2A-0BA2D32324C3}"/>
              </a:ext>
            </a:extLst>
          </p:cNvPr>
          <p:cNvSpPr txBox="1"/>
          <p:nvPr/>
        </p:nvSpPr>
        <p:spPr>
          <a:xfrm>
            <a:off x="3528291" y="3679065"/>
            <a:ext cx="2567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is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divergent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 then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15DF33-5D7E-4CDD-B810-876FFCF27286}"/>
                  </a:ext>
                </a:extLst>
              </p:cNvPr>
              <p:cNvSpPr txBox="1"/>
              <p:nvPr/>
            </p:nvSpPr>
            <p:spPr>
              <a:xfrm>
                <a:off x="5917762" y="3263825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15DF33-5D7E-4CDD-B810-876FFCF27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7762" y="3263825"/>
                <a:ext cx="1688383" cy="1353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DB7BB7B-563C-473F-ABD4-49FAB6B76CB8}"/>
              </a:ext>
            </a:extLst>
          </p:cNvPr>
          <p:cNvSpPr txBox="1"/>
          <p:nvPr/>
        </p:nvSpPr>
        <p:spPr>
          <a:xfrm>
            <a:off x="7483325" y="3679065"/>
            <a:ext cx="19192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is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divergent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159327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7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3813CA-315F-418D-8659-6D1D35FCE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6605"/>
            <a:ext cx="9053345" cy="2121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31181" y="2447039"/>
            <a:ext cx="1385892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4B31AC-2677-4393-BE4C-FFEAF0DA4E63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212595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/>
              <p:nvPr/>
            </p:nvSpPr>
            <p:spPr>
              <a:xfrm>
                <a:off x="6055598" y="711201"/>
                <a:ext cx="2068284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598" y="711201"/>
                <a:ext cx="2068284" cy="1390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7E65DB-3F89-459E-8445-2956731886C0}"/>
              </a:ext>
            </a:extLst>
          </p:cNvPr>
          <p:cNvSpPr txBox="1"/>
          <p:nvPr/>
        </p:nvSpPr>
        <p:spPr>
          <a:xfrm>
            <a:off x="2259010" y="1123944"/>
            <a:ext cx="3836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Check the convergence of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6ADDD-E32B-40FE-8C36-383E1D53B3F5}"/>
              </a:ext>
            </a:extLst>
          </p:cNvPr>
          <p:cNvSpPr txBox="1"/>
          <p:nvPr/>
        </p:nvSpPr>
        <p:spPr>
          <a:xfrm>
            <a:off x="2249776" y="2447039"/>
            <a:ext cx="2125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We know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that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78C6D-4D0A-46D4-A15F-F73FCC983E31}"/>
                  </a:ext>
                </a:extLst>
              </p:cNvPr>
              <p:cNvSpPr txBox="1"/>
              <p:nvPr/>
            </p:nvSpPr>
            <p:spPr>
              <a:xfrm>
                <a:off x="4375732" y="2447039"/>
                <a:ext cx="27293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−1≤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B78C6D-4D0A-46D4-A15F-F73FCC983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732" y="2447039"/>
                <a:ext cx="27293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709B91-6D22-462F-863A-A5FAA2DF8561}"/>
                  </a:ext>
                </a:extLst>
              </p:cNvPr>
              <p:cNvSpPr txBox="1"/>
              <p:nvPr/>
            </p:nvSpPr>
            <p:spPr>
              <a:xfrm>
                <a:off x="4202552" y="3092449"/>
                <a:ext cx="29025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0≤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709B91-6D22-462F-863A-A5FAA2DF8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552" y="3092449"/>
                <a:ext cx="290252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17DF90-0676-4B50-9997-E35FB10CDD0C}"/>
                  </a:ext>
                </a:extLst>
              </p:cNvPr>
              <p:cNvSpPr txBox="1"/>
              <p:nvPr/>
            </p:nvSpPr>
            <p:spPr>
              <a:xfrm>
                <a:off x="4202551" y="3737859"/>
                <a:ext cx="5562600" cy="954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∞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17DF90-0676-4B50-9997-E35FB10CD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551" y="3737859"/>
                <a:ext cx="5562600" cy="954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2998BA3-97BE-4C11-9F40-0E2678B1A36F}"/>
              </a:ext>
            </a:extLst>
          </p:cNvPr>
          <p:cNvSpPr txBox="1"/>
          <p:nvPr/>
        </p:nvSpPr>
        <p:spPr>
          <a:xfrm>
            <a:off x="2249776" y="5082619"/>
            <a:ext cx="2125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We know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that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33C0E2-06AD-476A-A47D-2E60B7316D88}"/>
                  </a:ext>
                </a:extLst>
              </p:cNvPr>
              <p:cNvSpPr txBox="1"/>
              <p:nvPr/>
            </p:nvSpPr>
            <p:spPr>
              <a:xfrm>
                <a:off x="4286836" y="4648814"/>
                <a:ext cx="1550551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33C0E2-06AD-476A-A47D-2E60B7316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836" y="4648814"/>
                <a:ext cx="1550551" cy="1390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8D3B0C8-40BD-4C8F-A497-04DDCDD9BC77}"/>
              </a:ext>
            </a:extLst>
          </p:cNvPr>
          <p:cNvSpPr txBox="1"/>
          <p:nvPr/>
        </p:nvSpPr>
        <p:spPr>
          <a:xfrm>
            <a:off x="5837387" y="5082619"/>
            <a:ext cx="4675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convergent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by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p-integral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test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4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/>
      <p:bldP spid="21" grpId="0"/>
      <p:bldP spid="14" grpId="0"/>
      <p:bldP spid="15" grpId="0"/>
      <p:bldP spid="16" grpId="0"/>
      <p:bldP spid="17" grpId="0"/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A54F5-71EB-49F1-AD02-F2EBFA8A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8" y="1748872"/>
            <a:ext cx="12192000" cy="3131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90008" y="1094983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270B42-B3BF-4A99-8FCC-29FB1A092DA9}"/>
                  </a:ext>
                </a:extLst>
              </p:cNvPr>
              <p:cNvSpPr txBox="1"/>
              <p:nvPr/>
            </p:nvSpPr>
            <p:spPr>
              <a:xfrm>
                <a:off x="5061858" y="1480821"/>
                <a:ext cx="2068284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270B42-B3BF-4A99-8FCC-29FB1A092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58" y="1480821"/>
                <a:ext cx="2068284" cy="1390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957CC7E-E839-4933-8914-676CEA4A2C25}"/>
              </a:ext>
            </a:extLst>
          </p:cNvPr>
          <p:cNvSpPr txBox="1"/>
          <p:nvPr/>
        </p:nvSpPr>
        <p:spPr>
          <a:xfrm>
            <a:off x="330087" y="1893564"/>
            <a:ext cx="4808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 by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</a:rPr>
              <a:t>direct comparison test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FE94BC-6628-4582-9EE5-EFA0BB3DFCF1}"/>
              </a:ext>
            </a:extLst>
          </p:cNvPr>
          <p:cNvSpPr txBox="1"/>
          <p:nvPr/>
        </p:nvSpPr>
        <p:spPr>
          <a:xfrm>
            <a:off x="6911933" y="1893564"/>
            <a:ext cx="2216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convergent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98D53D-79EE-454D-843F-709D7EDDA312}"/>
              </a:ext>
            </a:extLst>
          </p:cNvPr>
          <p:cNvSpPr/>
          <p:nvPr/>
        </p:nvSpPr>
        <p:spPr>
          <a:xfrm>
            <a:off x="5061858" y="1521125"/>
            <a:ext cx="3888178" cy="131022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45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Comparison Test</a:t>
            </a:r>
            <a:endParaRPr lang="en-IN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FEEE62-4FE3-49E8-928D-A555C619795A}"/>
              </a:ext>
            </a:extLst>
          </p:cNvPr>
          <p:cNvSpPr/>
          <p:nvPr/>
        </p:nvSpPr>
        <p:spPr>
          <a:xfrm>
            <a:off x="350969" y="112337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D5EED3-B934-42D5-A7F9-72351215F5A7}"/>
                  </a:ext>
                </a:extLst>
              </p:cNvPr>
              <p:cNvSpPr txBox="1"/>
              <p:nvPr/>
            </p:nvSpPr>
            <p:spPr>
              <a:xfrm>
                <a:off x="870090" y="986458"/>
                <a:ext cx="83662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C00000"/>
                    </a:solidFill>
                  </a:rPr>
                  <a:t> </a:t>
                </a:r>
                <a:r>
                  <a:rPr lang="en-IN" sz="28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C00000"/>
                    </a:solidFill>
                  </a:rPr>
                  <a:t> </a:t>
                </a:r>
                <a:r>
                  <a:rPr lang="en-IN" sz="2800" dirty="0"/>
                  <a:t>are </a:t>
                </a:r>
                <a:r>
                  <a:rPr lang="en-IN" sz="2800" dirty="0">
                    <a:solidFill>
                      <a:srgbClr val="C00000"/>
                    </a:solidFill>
                  </a:rPr>
                  <a:t>positive</a:t>
                </a:r>
                <a:r>
                  <a:rPr lang="en-IN" sz="2800" dirty="0"/>
                  <a:t> and </a:t>
                </a:r>
                <a:r>
                  <a:rPr lang="en-IN" sz="2800" dirty="0">
                    <a:solidFill>
                      <a:srgbClr val="C00000"/>
                    </a:solidFill>
                  </a:rPr>
                  <a:t>continuous</a:t>
                </a:r>
                <a:r>
                  <a:rPr lang="en-IN" sz="2800" dirty="0"/>
                  <a:t>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∞</m:t>
                        </m:r>
                      </m:e>
                    </m:d>
                  </m:oMath>
                </a14:m>
                <a:r>
                  <a:rPr lang="en-IN" sz="2800" dirty="0"/>
                  <a:t> and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D5EED3-B934-42D5-A7F9-72351215F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90" y="986458"/>
                <a:ext cx="8366274" cy="523220"/>
              </a:xfrm>
              <a:prstGeom prst="rect">
                <a:avLst/>
              </a:prstGeom>
              <a:blipFill>
                <a:blip r:embed="rId2"/>
                <a:stretch>
                  <a:fillRect l="-1531" t="-12791" r="-145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AAA64-1FF5-4BF0-A58D-2A10E00CF48B}"/>
                  </a:ext>
                </a:extLst>
              </p:cNvPr>
              <p:cNvSpPr txBox="1"/>
              <p:nvPr/>
            </p:nvSpPr>
            <p:spPr>
              <a:xfrm>
                <a:off x="9088582" y="711201"/>
                <a:ext cx="2752449" cy="100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6AAA64-1FF5-4BF0-A58D-2A10E00CF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582" y="711201"/>
                <a:ext cx="2752449" cy="1004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1D4557-4A20-4883-A327-E9134ABFA6C4}"/>
              </a:ext>
            </a:extLst>
          </p:cNvPr>
          <p:cNvSpPr txBox="1"/>
          <p:nvPr/>
        </p:nvSpPr>
        <p:spPr>
          <a:xfrm>
            <a:off x="11377326" y="951619"/>
            <a:ext cx="8035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+mj-lt"/>
              </a:rPr>
              <a:t>then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6CA50F-AD64-49CA-A74A-AD5013A900E5}"/>
                  </a:ext>
                </a:extLst>
              </p:cNvPr>
              <p:cNvSpPr txBox="1"/>
              <p:nvPr/>
            </p:nvSpPr>
            <p:spPr>
              <a:xfrm>
                <a:off x="271463" y="4066577"/>
                <a:ext cx="25918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1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(2). </m:t>
                    </m:r>
                  </m:oMath>
                </a14:m>
                <a:r>
                  <a:rPr kumimoji="0" lang="en-US" sz="2800" b="0" i="0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If</a:t>
                </a:r>
                <a:r>
                  <a:rPr kumimoji="0" lang="en-US" sz="2800" b="0" i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L</m:t>
                    </m:r>
                    <m:r>
                      <a:rPr kumimoji="0" lang="en-US" sz="2800" b="0" i="0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0" lang="en-US" sz="2800" b="0" i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and</a:t>
                </a:r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6CA50F-AD64-49CA-A74A-AD5013A9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" y="4066577"/>
                <a:ext cx="2591810" cy="523220"/>
              </a:xfrm>
              <a:prstGeom prst="rect">
                <a:avLst/>
              </a:prstGeom>
              <a:blipFill>
                <a:blip r:embed="rId4"/>
                <a:stretch>
                  <a:fillRect t="-11628" r="-329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7ECE6D-0A4B-4730-ACB2-42C0ECCBE9E5}"/>
                  </a:ext>
                </a:extLst>
              </p:cNvPr>
              <p:cNvSpPr txBox="1"/>
              <p:nvPr/>
            </p:nvSpPr>
            <p:spPr>
              <a:xfrm>
                <a:off x="2756047" y="3651207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7ECE6D-0A4B-4730-ACB2-42C0ECCBE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047" y="3651207"/>
                <a:ext cx="1688383" cy="1353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DAE0625-E249-408E-AE89-54A0134DDAB6}"/>
              </a:ext>
            </a:extLst>
          </p:cNvPr>
          <p:cNvSpPr txBox="1"/>
          <p:nvPr/>
        </p:nvSpPr>
        <p:spPr>
          <a:xfrm>
            <a:off x="4416722" y="4066447"/>
            <a:ext cx="2770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is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convergent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 then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9C12D4-322D-4226-8BCD-755888241E28}"/>
                  </a:ext>
                </a:extLst>
              </p:cNvPr>
              <p:cNvSpPr txBox="1"/>
              <p:nvPr/>
            </p:nvSpPr>
            <p:spPr>
              <a:xfrm>
                <a:off x="7092520" y="3651207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9C12D4-322D-4226-8BCD-755888241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520" y="3651207"/>
                <a:ext cx="1688383" cy="1353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646147E-32F7-4D35-8A86-073F0BD926A9}"/>
              </a:ext>
            </a:extLst>
          </p:cNvPr>
          <p:cNvSpPr txBox="1"/>
          <p:nvPr/>
        </p:nvSpPr>
        <p:spPr>
          <a:xfrm>
            <a:off x="8605408" y="4066447"/>
            <a:ext cx="2205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is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convergent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.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CEAF8-9D3A-45E8-ADE1-9BD8D37A833A}"/>
                  </a:ext>
                </a:extLst>
              </p:cNvPr>
              <p:cNvSpPr txBox="1"/>
              <p:nvPr/>
            </p:nvSpPr>
            <p:spPr>
              <a:xfrm>
                <a:off x="271463" y="5420797"/>
                <a:ext cx="27709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1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(3). </m:t>
                    </m:r>
                  </m:oMath>
                </a14:m>
                <a:r>
                  <a:rPr kumimoji="0" lang="en-US" sz="2800" b="0" i="0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If</a:t>
                </a:r>
                <a:r>
                  <a:rPr kumimoji="0" lang="en-US" sz="2800" b="0" i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L</m:t>
                    </m:r>
                    <m:r>
                      <a:rPr kumimoji="0" lang="en-US" sz="2800" b="0" i="0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2800" b="0" i="1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0" lang="en-US" sz="2800" b="0" i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and</a:t>
                </a:r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CEAF8-9D3A-45E8-ADE1-9BD8D37A8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3" y="5420797"/>
                <a:ext cx="2770910" cy="523220"/>
              </a:xfrm>
              <a:prstGeom prst="rect">
                <a:avLst/>
              </a:prstGeom>
              <a:blipFill>
                <a:blip r:embed="rId7"/>
                <a:stretch>
                  <a:fillRect t="-11628" r="-66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9A8FE2-E1F1-49E2-8442-73B738CE9145}"/>
                  </a:ext>
                </a:extLst>
              </p:cNvPr>
              <p:cNvSpPr txBox="1"/>
              <p:nvPr/>
            </p:nvSpPr>
            <p:spPr>
              <a:xfrm>
                <a:off x="2866879" y="5005427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9A8FE2-E1F1-49E2-8442-73B738CE9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879" y="5005427"/>
                <a:ext cx="1688383" cy="1353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DFB4A16-4649-4F87-89F7-4F882175E56D}"/>
              </a:ext>
            </a:extLst>
          </p:cNvPr>
          <p:cNvSpPr txBox="1"/>
          <p:nvPr/>
        </p:nvSpPr>
        <p:spPr>
          <a:xfrm>
            <a:off x="4527554" y="5420667"/>
            <a:ext cx="2770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is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divergent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 then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E84F87-2D6D-4F4A-B9E2-2AA908318398}"/>
                  </a:ext>
                </a:extLst>
              </p:cNvPr>
              <p:cNvSpPr txBox="1"/>
              <p:nvPr/>
            </p:nvSpPr>
            <p:spPr>
              <a:xfrm>
                <a:off x="6917025" y="5005427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E84F87-2D6D-4F4A-B9E2-2AA90831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025" y="5005427"/>
                <a:ext cx="1688383" cy="1353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9175631-3E91-43BE-B839-4E51ED787B1F}"/>
              </a:ext>
            </a:extLst>
          </p:cNvPr>
          <p:cNvSpPr txBox="1"/>
          <p:nvPr/>
        </p:nvSpPr>
        <p:spPr>
          <a:xfrm>
            <a:off x="8427170" y="5420667"/>
            <a:ext cx="2205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is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divergent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.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616B79-626B-47FD-89D7-62620E53E6B5}"/>
                  </a:ext>
                </a:extLst>
              </p:cNvPr>
              <p:cNvSpPr txBox="1"/>
              <p:nvPr/>
            </p:nvSpPr>
            <p:spPr>
              <a:xfrm>
                <a:off x="251043" y="2200352"/>
                <a:ext cx="34323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1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(1). </m:t>
                    </m:r>
                  </m:oMath>
                </a14:m>
                <a:r>
                  <a:rPr kumimoji="0" lang="en-US" sz="2800" b="0" i="0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If</a:t>
                </a:r>
                <a:r>
                  <a:rPr kumimoji="0" lang="en-US" sz="2800" b="0" i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800" b="0" i="0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0&lt;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L</m:t>
                    </m:r>
                    <m:r>
                      <a:rPr kumimoji="0" lang="en-US" sz="2800" b="0" i="0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0" lang="en-US" sz="2800" b="0" i="1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kumimoji="0" lang="en-US" sz="2800" b="0" i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then</a:t>
                </a:r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616B79-626B-47FD-89D7-62620E53E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43" y="2200352"/>
                <a:ext cx="3432319" cy="523220"/>
              </a:xfrm>
              <a:prstGeom prst="rect">
                <a:avLst/>
              </a:prstGeom>
              <a:blipFill>
                <a:blip r:embed="rId10"/>
                <a:stretch>
                  <a:fillRect t="-12791" r="-337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6558FF-B4D1-488A-863B-7EC3DAB9E5CC}"/>
                  </a:ext>
                </a:extLst>
              </p:cNvPr>
              <p:cNvSpPr txBox="1"/>
              <p:nvPr/>
            </p:nvSpPr>
            <p:spPr>
              <a:xfrm>
                <a:off x="3683362" y="1784935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6558FF-B4D1-488A-863B-7EC3DAB9E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362" y="1784935"/>
                <a:ext cx="1688383" cy="1353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C365DF7-D862-458E-8101-AB60BC936A9B}"/>
              </a:ext>
            </a:extLst>
          </p:cNvPr>
          <p:cNvSpPr txBox="1"/>
          <p:nvPr/>
        </p:nvSpPr>
        <p:spPr>
          <a:xfrm>
            <a:off x="5252744" y="2221568"/>
            <a:ext cx="723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and</a:t>
            </a:r>
            <a:endParaRPr lang="en-IN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5DA163-4439-49B0-B48E-A5BFB32D9B87}"/>
                  </a:ext>
                </a:extLst>
              </p:cNvPr>
              <p:cNvSpPr txBox="1"/>
              <p:nvPr/>
            </p:nvSpPr>
            <p:spPr>
              <a:xfrm>
                <a:off x="5802177" y="1806198"/>
                <a:ext cx="1688383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5DA163-4439-49B0-B48E-A5BFB32D9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177" y="1806198"/>
                <a:ext cx="1688383" cy="1353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ACEA8B2-0CF3-45B6-8E4F-F42D22881D27}"/>
              </a:ext>
            </a:extLst>
          </p:cNvPr>
          <p:cNvSpPr txBox="1"/>
          <p:nvPr/>
        </p:nvSpPr>
        <p:spPr>
          <a:xfrm>
            <a:off x="7264816" y="2232963"/>
            <a:ext cx="4927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both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 are 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convergent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 or 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divergent</a:t>
            </a:r>
            <a:endParaRPr lang="en-IN" i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173013-ACBC-4AF2-B5C0-C1C52AC339EF}"/>
              </a:ext>
            </a:extLst>
          </p:cNvPr>
          <p:cNvSpPr txBox="1"/>
          <p:nvPr/>
        </p:nvSpPr>
        <p:spPr>
          <a:xfrm>
            <a:off x="982663" y="3122810"/>
            <a:ext cx="1455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</a:rPr>
              <a:t>together</a:t>
            </a:r>
            <a:r>
              <a:rPr kumimoji="0" lang="en-US" sz="2800" b="0" i="0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31794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9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31180" y="2492788"/>
            <a:ext cx="1385892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4B31AC-2677-4393-BE4C-FFEAF0DA4E63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1874265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/>
              <p:nvPr/>
            </p:nvSpPr>
            <p:spPr>
              <a:xfrm>
                <a:off x="5772727" y="719911"/>
                <a:ext cx="2352964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+5 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+7 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727" y="719911"/>
                <a:ext cx="2352964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7E65DB-3F89-459E-8445-2956731886C0}"/>
              </a:ext>
            </a:extLst>
          </p:cNvPr>
          <p:cNvSpPr txBox="1"/>
          <p:nvPr/>
        </p:nvSpPr>
        <p:spPr>
          <a:xfrm>
            <a:off x="2009625" y="1123944"/>
            <a:ext cx="3892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 Condensed"/>
              </a:rPr>
              <a:t>Check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the convergence of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139E41-1A40-4F31-ACF5-B3472BB685B0}"/>
                  </a:ext>
                </a:extLst>
              </p:cNvPr>
              <p:cNvSpPr txBox="1"/>
              <p:nvPr/>
            </p:nvSpPr>
            <p:spPr>
              <a:xfrm>
                <a:off x="2618507" y="2110741"/>
                <a:ext cx="2352964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+7 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139E41-1A40-4F31-ACF5-B3472BB68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507" y="2110741"/>
                <a:ext cx="2352964" cy="1390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92459F-6570-4360-BF80-7CCA1F0B8AF1}"/>
                  </a:ext>
                </a:extLst>
              </p:cNvPr>
              <p:cNvSpPr txBox="1"/>
              <p:nvPr/>
            </p:nvSpPr>
            <p:spPr>
              <a:xfrm>
                <a:off x="4809834" y="2110741"/>
                <a:ext cx="2110511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92459F-6570-4360-BF80-7CCA1F0B8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834" y="2110741"/>
                <a:ext cx="2110511" cy="1390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314B983-08AF-4FA2-BF67-E88E2A587E55}"/>
              </a:ext>
            </a:extLst>
          </p:cNvPr>
          <p:cNvSpPr txBox="1"/>
          <p:nvPr/>
        </p:nvSpPr>
        <p:spPr>
          <a:xfrm>
            <a:off x="2009625" y="2514774"/>
            <a:ext cx="712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 Condensed"/>
              </a:rPr>
              <a:t>Let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538E2F-4EC4-48DE-9BEB-6E6B10EC63FD}"/>
              </a:ext>
            </a:extLst>
          </p:cNvPr>
          <p:cNvSpPr txBox="1"/>
          <p:nvPr/>
        </p:nvSpPr>
        <p:spPr>
          <a:xfrm>
            <a:off x="2103143" y="3965148"/>
            <a:ext cx="1596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 Condensed"/>
              </a:rPr>
              <a:t>Consider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BB2559-DBFA-46A4-B8E5-E734C11E1F61}"/>
                  </a:ext>
                </a:extLst>
              </p:cNvPr>
              <p:cNvSpPr txBox="1"/>
              <p:nvPr/>
            </p:nvSpPr>
            <p:spPr>
              <a:xfrm>
                <a:off x="3506352" y="3724327"/>
                <a:ext cx="2832104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BB2559-DBFA-46A4-B8E5-E734C11E1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52" y="3724327"/>
                <a:ext cx="2832104" cy="9017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DE5CD63-3B63-4F24-916E-EF98CF515360}"/>
              </a:ext>
            </a:extLst>
          </p:cNvPr>
          <p:cNvSpPr txBox="1"/>
          <p:nvPr/>
        </p:nvSpPr>
        <p:spPr>
          <a:xfrm>
            <a:off x="2103143" y="5476032"/>
            <a:ext cx="1045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 Condensed"/>
              </a:rPr>
              <a:t>Now,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DD5E1C-BAFC-4CD4-BF60-8F736334C78D}"/>
                  </a:ext>
                </a:extLst>
              </p:cNvPr>
              <p:cNvSpPr txBox="1"/>
              <p:nvPr/>
            </p:nvSpPr>
            <p:spPr>
              <a:xfrm>
                <a:off x="2971800" y="5235614"/>
                <a:ext cx="2535382" cy="1004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DD5E1C-BAFC-4CD4-BF60-8F736334C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235614"/>
                <a:ext cx="2535382" cy="1004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EF3444-0DFD-4682-8F4F-4F0B811C96C9}"/>
                  </a:ext>
                </a:extLst>
              </p:cNvPr>
              <p:cNvSpPr txBox="1"/>
              <p:nvPr/>
            </p:nvSpPr>
            <p:spPr>
              <a:xfrm>
                <a:off x="5283198" y="4913493"/>
                <a:ext cx="2535382" cy="1593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+5 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+7 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den>
                          </m:f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EF3444-0DFD-4682-8F4F-4F0B811C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198" y="4913493"/>
                <a:ext cx="2535382" cy="15936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B396D7-462A-47B9-97EE-B1779E369296}"/>
                  </a:ext>
                </a:extLst>
              </p:cNvPr>
              <p:cNvSpPr txBox="1"/>
              <p:nvPr/>
            </p:nvSpPr>
            <p:spPr>
              <a:xfrm>
                <a:off x="7803569" y="5161726"/>
                <a:ext cx="3455557" cy="964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+5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+7 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B396D7-462A-47B9-97EE-B1779E369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569" y="5161726"/>
                <a:ext cx="3455557" cy="964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4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/>
      <p:bldP spid="21" grpId="0"/>
      <p:bldP spid="15" grpId="0"/>
      <p:bldP spid="16" grpId="0"/>
      <p:bldP spid="17" grpId="0"/>
      <p:bldP spid="23" grpId="0"/>
      <p:bldP spid="24" grpId="0"/>
      <p:bldP spid="25" grpId="0"/>
      <p:bldP spid="29" grpId="0"/>
      <p:bldP spid="30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90008" y="1094983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4A97EF-0AB2-4F84-83E3-94691A6D04C8}"/>
                  </a:ext>
                </a:extLst>
              </p:cNvPr>
              <p:cNvSpPr txBox="1"/>
              <p:nvPr/>
            </p:nvSpPr>
            <p:spPr>
              <a:xfrm>
                <a:off x="2802662" y="1939288"/>
                <a:ext cx="3867725" cy="1682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3+</m:t>
                              </m:r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4A97EF-0AB2-4F84-83E3-94691A6D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662" y="1939288"/>
                <a:ext cx="3867725" cy="16821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8AC1C-189F-4BDD-B69B-A52B0938C707}"/>
                  </a:ext>
                </a:extLst>
              </p:cNvPr>
              <p:cNvSpPr txBox="1"/>
              <p:nvPr/>
            </p:nvSpPr>
            <p:spPr>
              <a:xfrm>
                <a:off x="9465569" y="2544734"/>
                <a:ext cx="7893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38AC1C-189F-4BDD-B69B-A52B0938C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569" y="2544734"/>
                <a:ext cx="78934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4553BB-DDAF-48FF-BF0A-9469F2DE2770}"/>
                  </a:ext>
                </a:extLst>
              </p:cNvPr>
              <p:cNvSpPr txBox="1"/>
              <p:nvPr/>
            </p:nvSpPr>
            <p:spPr>
              <a:xfrm>
                <a:off x="3154508" y="863302"/>
                <a:ext cx="3218159" cy="964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i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+5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+7 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E4553BB-DDAF-48FF-BF0A-9469F2DE2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08" y="863302"/>
                <a:ext cx="3218159" cy="964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831664-2759-4D8C-AB9A-BC8E91302940}"/>
              </a:ext>
            </a:extLst>
          </p:cNvPr>
          <p:cNvCxnSpPr>
            <a:cxnSpLocks/>
          </p:cNvCxnSpPr>
          <p:nvPr/>
        </p:nvCxnSpPr>
        <p:spPr>
          <a:xfrm flipH="1">
            <a:off x="4197217" y="2152555"/>
            <a:ext cx="463859" cy="4404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541FA1-C1E0-4F8F-814E-2DDC055E1799}"/>
              </a:ext>
            </a:extLst>
          </p:cNvPr>
          <p:cNvCxnSpPr>
            <a:cxnSpLocks/>
          </p:cNvCxnSpPr>
          <p:nvPr/>
        </p:nvCxnSpPr>
        <p:spPr>
          <a:xfrm flipH="1">
            <a:off x="4086428" y="2966476"/>
            <a:ext cx="508500" cy="4453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6E96-65B4-4683-8B05-E810C00EF690}"/>
                  </a:ext>
                </a:extLst>
              </p:cNvPr>
              <p:cNvSpPr txBox="1"/>
              <p:nvPr/>
            </p:nvSpPr>
            <p:spPr>
              <a:xfrm>
                <a:off x="6387193" y="1965248"/>
                <a:ext cx="3002145" cy="1682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3+</m:t>
                              </m:r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76E96-65B4-4683-8B05-E810C00EF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93" y="1965248"/>
                <a:ext cx="3002145" cy="168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8E549-EFFE-471B-820F-EE75A94EC5D5}"/>
                  </a:ext>
                </a:extLst>
              </p:cNvPr>
              <p:cNvSpPr txBox="1"/>
              <p:nvPr/>
            </p:nvSpPr>
            <p:spPr>
              <a:xfrm>
                <a:off x="2785057" y="3811701"/>
                <a:ext cx="30021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0&lt;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3&lt;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78E549-EFFE-471B-820F-EE75A94EC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57" y="3811701"/>
                <a:ext cx="300214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986A8B6-C566-4C4F-BCCA-33E6FA6572F4}"/>
              </a:ext>
            </a:extLst>
          </p:cNvPr>
          <p:cNvSpPr txBox="1"/>
          <p:nvPr/>
        </p:nvSpPr>
        <p:spPr>
          <a:xfrm>
            <a:off x="2785057" y="4913458"/>
            <a:ext cx="21259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We know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that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C22147-D518-4FB7-BA07-A11D81A1FB01}"/>
                  </a:ext>
                </a:extLst>
              </p:cNvPr>
              <p:cNvSpPr txBox="1"/>
              <p:nvPr/>
            </p:nvSpPr>
            <p:spPr>
              <a:xfrm>
                <a:off x="4822117" y="4479653"/>
                <a:ext cx="1550551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80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C22147-D518-4FB7-BA07-A11D81A1F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17" y="4479653"/>
                <a:ext cx="1550551" cy="1390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62C7155-65A5-467E-93DD-0844D4A9E1F8}"/>
              </a:ext>
            </a:extLst>
          </p:cNvPr>
          <p:cNvSpPr txBox="1"/>
          <p:nvPr/>
        </p:nvSpPr>
        <p:spPr>
          <a:xfrm>
            <a:off x="6372668" y="4913458"/>
            <a:ext cx="46759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convergent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by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p-integral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test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74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5" grpId="0"/>
      <p:bldP spid="26" grpId="0"/>
      <p:bldP spid="27" grpId="0"/>
      <p:bldP spid="28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90008" y="1094983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34B1CA-D19E-4A61-89EA-1BC6174C3BD2}"/>
                  </a:ext>
                </a:extLst>
              </p:cNvPr>
              <p:cNvSpPr txBox="1"/>
              <p:nvPr/>
            </p:nvSpPr>
            <p:spPr>
              <a:xfrm>
                <a:off x="4886324" y="2095320"/>
                <a:ext cx="2174652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+5 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+7 </m:t>
                              </m:r>
                            </m:den>
                          </m:f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34B1CA-D19E-4A61-89EA-1BC6174C3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324" y="2095320"/>
                <a:ext cx="2174652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2401299-CCF4-4A7B-9710-8FCAA39E6CBB}"/>
              </a:ext>
            </a:extLst>
          </p:cNvPr>
          <p:cNvSpPr txBox="1"/>
          <p:nvPr/>
        </p:nvSpPr>
        <p:spPr>
          <a:xfrm>
            <a:off x="190007" y="2471975"/>
            <a:ext cx="46963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 by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</a:rPr>
              <a:t>limit comparison test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18BB57-D4F0-49D5-92C1-0C23E6E254DF}"/>
              </a:ext>
            </a:extLst>
          </p:cNvPr>
          <p:cNvSpPr txBox="1"/>
          <p:nvPr/>
        </p:nvSpPr>
        <p:spPr>
          <a:xfrm>
            <a:off x="7060976" y="2529125"/>
            <a:ext cx="2303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convergent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 </a:t>
            </a:r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16137C-857A-452F-9CB1-0659C155693F}"/>
              </a:ext>
            </a:extLst>
          </p:cNvPr>
          <p:cNvSpPr/>
          <p:nvPr/>
        </p:nvSpPr>
        <p:spPr>
          <a:xfrm>
            <a:off x="4886324" y="2126629"/>
            <a:ext cx="4202258" cy="130760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05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3" y="2110582"/>
            <a:ext cx="10372441" cy="2230509"/>
          </a:xfrm>
          <a:prstGeom prst="doubleWave">
            <a:avLst>
              <a:gd name="adj1" fmla="val 6250"/>
              <a:gd name="adj2" fmla="val 9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Method:9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72382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Convergence of Improper Integral of Second Kind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1854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61759-AE6C-4C67-B601-E36B4E992226}"/>
              </a:ext>
            </a:extLst>
          </p:cNvPr>
          <p:cNvSpPr txBox="1"/>
          <p:nvPr/>
        </p:nvSpPr>
        <p:spPr>
          <a:xfrm>
            <a:off x="870089" y="967986"/>
            <a:ext cx="103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If the </a:t>
            </a:r>
            <a:r>
              <a:rPr lang="en-IN" sz="2800" dirty="0">
                <a:solidFill>
                  <a:srgbClr val="C00000"/>
                </a:solidFill>
              </a:rPr>
              <a:t>limit</a:t>
            </a:r>
            <a:r>
              <a:rPr lang="en-IN" sz="2800" dirty="0"/>
              <a:t> of integral is </a:t>
            </a:r>
            <a:r>
              <a:rPr lang="en-IN" sz="2800" dirty="0">
                <a:solidFill>
                  <a:srgbClr val="C00000"/>
                </a:solidFill>
              </a:rPr>
              <a:t>infinite</a:t>
            </a:r>
            <a:r>
              <a:rPr lang="en-IN" sz="2800" dirty="0"/>
              <a:t>(one or both) or/and </a:t>
            </a:r>
            <a:r>
              <a:rPr lang="en-IN" sz="2800" dirty="0">
                <a:solidFill>
                  <a:srgbClr val="C00000"/>
                </a:solidFill>
              </a:rPr>
              <a:t>integrand function</a:t>
            </a:r>
            <a:r>
              <a:rPr lang="en-IN" sz="2800" dirty="0"/>
              <a:t> is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FEEE62-4FE3-49E8-928D-A555C619795A}"/>
              </a:ext>
            </a:extLst>
          </p:cNvPr>
          <p:cNvSpPr/>
          <p:nvPr/>
        </p:nvSpPr>
        <p:spPr>
          <a:xfrm>
            <a:off x="350969" y="110490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690ECF-2B2A-4D3D-ACC6-131922BB1C8A}"/>
              </a:ext>
            </a:extLst>
          </p:cNvPr>
          <p:cNvSpPr txBox="1"/>
          <p:nvPr/>
        </p:nvSpPr>
        <p:spPr>
          <a:xfrm>
            <a:off x="870088" y="1486381"/>
            <a:ext cx="10740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discontinuous</a:t>
            </a:r>
            <a:r>
              <a:rPr lang="en-IN" sz="2800" dirty="0"/>
              <a:t> for some value(s) on the interval of given integral then such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5C0E8C-369F-41B0-824D-03B74CE17B68}"/>
              </a:ext>
            </a:extLst>
          </p:cNvPr>
          <p:cNvSpPr txBox="1"/>
          <p:nvPr/>
        </p:nvSpPr>
        <p:spPr>
          <a:xfrm>
            <a:off x="870089" y="2004776"/>
            <a:ext cx="5983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integral is known as an improper integral.</a:t>
            </a:r>
            <a:endParaRPr lang="en-IN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99EA1D-B0A5-4F5A-9123-C5739798CDCE}"/>
              </a:ext>
            </a:extLst>
          </p:cNvPr>
          <p:cNvSpPr/>
          <p:nvPr/>
        </p:nvSpPr>
        <p:spPr>
          <a:xfrm>
            <a:off x="350969" y="2632879"/>
            <a:ext cx="159700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27ACBA-38E7-4945-8C98-7ACB4E1A5614}"/>
                  </a:ext>
                </a:extLst>
              </p:cNvPr>
              <p:cNvSpPr/>
              <p:nvPr/>
            </p:nvSpPr>
            <p:spPr>
              <a:xfrm>
                <a:off x="982663" y="3254427"/>
                <a:ext cx="2882755" cy="1353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27ACBA-38E7-4945-8C98-7ACB4E1A5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3" y="3254427"/>
                <a:ext cx="2882755" cy="13537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8CB028-3C61-4738-A7C2-C3762783702E}"/>
                  </a:ext>
                </a:extLst>
              </p:cNvPr>
              <p:cNvSpPr/>
              <p:nvPr/>
            </p:nvSpPr>
            <p:spPr>
              <a:xfrm>
                <a:off x="4154984" y="3254427"/>
                <a:ext cx="2739021" cy="1399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8CB028-3C61-4738-A7C2-C37627837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984" y="3254427"/>
                <a:ext cx="2739021" cy="13991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9F4DAB-8AAF-4A75-B435-18EEEAA19503}"/>
                  </a:ext>
                </a:extLst>
              </p:cNvPr>
              <p:cNvSpPr/>
              <p:nvPr/>
            </p:nvSpPr>
            <p:spPr>
              <a:xfrm>
                <a:off x="7440596" y="3254427"/>
                <a:ext cx="2434369" cy="1399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9F4DAB-8AAF-4A75-B435-18EEEAA19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596" y="3254427"/>
                <a:ext cx="2434369" cy="1399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C8345E-9F8C-4F4B-97F9-947548A20A3C}"/>
                  </a:ext>
                </a:extLst>
              </p:cNvPr>
              <p:cNvSpPr/>
              <p:nvPr/>
            </p:nvSpPr>
            <p:spPr>
              <a:xfrm>
                <a:off x="979199" y="4809591"/>
                <a:ext cx="2434369" cy="142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C8345E-9F8C-4F4B-97F9-947548A20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99" y="4809591"/>
                <a:ext cx="2434369" cy="1428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9EE1914-13AE-4758-BB28-F112D39BCF3D}"/>
                  </a:ext>
                </a:extLst>
              </p:cNvPr>
              <p:cNvSpPr/>
              <p:nvPr/>
            </p:nvSpPr>
            <p:spPr>
              <a:xfrm>
                <a:off x="4158317" y="4636154"/>
                <a:ext cx="2739021" cy="1576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9EE1914-13AE-4758-BB28-F112D39BC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317" y="4636154"/>
                <a:ext cx="2739021" cy="1576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616A198-ACBA-4FE4-B3FB-B2453723F769}"/>
                  </a:ext>
                </a:extLst>
              </p:cNvPr>
              <p:cNvSpPr/>
              <p:nvPr/>
            </p:nvSpPr>
            <p:spPr>
              <a:xfrm>
                <a:off x="7437132" y="4809591"/>
                <a:ext cx="2434369" cy="142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616A198-ACBA-4FE4-B3FB-B2453723F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132" y="4809591"/>
                <a:ext cx="2434369" cy="1428981"/>
              </a:xfrm>
              <a:prstGeom prst="rect">
                <a:avLst/>
              </a:prstGeom>
              <a:blipFill>
                <a:blip r:embed="rId7"/>
                <a:stretch>
                  <a:fillRect r="-32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54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4" grpId="0"/>
      <p:bldP spid="25" grpId="0"/>
      <p:bldP spid="11" grpId="0" animBg="1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Second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31180" y="3126835"/>
            <a:ext cx="1385892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4B31AC-2677-4393-BE4C-FFEAF0DA4E63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1725329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/>
              <p:nvPr/>
            </p:nvSpPr>
            <p:spPr>
              <a:xfrm>
                <a:off x="1906153" y="1719528"/>
                <a:ext cx="2110511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9−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153" y="1719528"/>
                <a:ext cx="2110511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7E65DB-3F89-459E-8445-2956731886C0}"/>
              </a:ext>
            </a:extLst>
          </p:cNvPr>
          <p:cNvSpPr txBox="1"/>
          <p:nvPr/>
        </p:nvSpPr>
        <p:spPr>
          <a:xfrm>
            <a:off x="1852613" y="1123944"/>
            <a:ext cx="10524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 Condensed"/>
              </a:rPr>
              <a:t>Define improper integral of both the kinds and check the convergence of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16C83-9901-484A-8D64-215E7280B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4" y="3747643"/>
            <a:ext cx="11077392" cy="20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Second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90008" y="1094983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7084B-B347-49CF-AC68-A77113AF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4" y="1807808"/>
            <a:ext cx="11955292" cy="2725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4F7130-E594-43EC-B6CB-997EE0F97396}"/>
                  </a:ext>
                </a:extLst>
              </p:cNvPr>
              <p:cNvSpPr txBox="1"/>
              <p:nvPr/>
            </p:nvSpPr>
            <p:spPr>
              <a:xfrm>
                <a:off x="874266" y="4934148"/>
                <a:ext cx="2036618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9−</m:t>
                                  </m:r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4F7130-E594-43EC-B6CB-997EE0F97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266" y="4934148"/>
                <a:ext cx="2036618" cy="1390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4C677A-0CB2-4BE5-BD41-341D68D6505B}"/>
                  </a:ext>
                </a:extLst>
              </p:cNvPr>
              <p:cNvSpPr txBox="1"/>
              <p:nvPr/>
            </p:nvSpPr>
            <p:spPr>
              <a:xfrm>
                <a:off x="2733964" y="4934148"/>
                <a:ext cx="2955636" cy="1410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</m:t>
                          </m:r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lim>
                      </m:limLow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b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9−</m:t>
                                  </m:r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4C677A-0CB2-4BE5-BD41-341D68D6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964" y="4934148"/>
                <a:ext cx="2955636" cy="1410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0DE4FD-A695-4D5D-B72B-E092675C581C}"/>
                  </a:ext>
                </a:extLst>
              </p:cNvPr>
              <p:cNvSpPr txBox="1"/>
              <p:nvPr/>
            </p:nvSpPr>
            <p:spPr>
              <a:xfrm>
                <a:off x="5574146" y="5146486"/>
                <a:ext cx="2955636" cy="1023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3</m:t>
                          </m:r>
                        </m:lim>
                      </m:limLow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0" i="1" dirty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b="0" i="1" dirty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dirty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2800" b="0" i="0" dirty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dirty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0" i="1" dirty="0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dirty="0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0" dirty="0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3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0DE4FD-A695-4D5D-B72B-E092675C5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146" y="5146486"/>
                <a:ext cx="2955636" cy="1023037"/>
              </a:xfrm>
              <a:prstGeom prst="rect">
                <a:avLst/>
              </a:prstGeom>
              <a:blipFill>
                <a:blip r:embed="rId5"/>
                <a:stretch>
                  <a:fillRect r="-6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66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of Improper Integral of Second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90008" y="1094983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37661E-A191-4657-9AE5-5D8EB945C78C}"/>
                  </a:ext>
                </a:extLst>
              </p:cNvPr>
              <p:cNvSpPr txBox="1"/>
              <p:nvPr/>
            </p:nvSpPr>
            <p:spPr>
              <a:xfrm>
                <a:off x="3033135" y="823868"/>
                <a:ext cx="2955636" cy="10230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3</m:t>
                          </m:r>
                        </m:lim>
                      </m:limLow>
                      <m:sSubSup>
                        <m:sSubSupPr>
                          <m:ctrlPr>
                            <a:rPr lang="en-US" sz="280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b="0" i="1" dirty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b="0" i="1" dirty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dirty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2800" b="0" i="0" dirty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dirty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b="0" i="1" dirty="0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dirty="0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0" dirty="0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3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37661E-A191-4657-9AE5-5D8EB945C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135" y="823868"/>
                <a:ext cx="2955636" cy="10230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93075F-1D6C-4485-B75F-40B66F2CE2D4}"/>
                  </a:ext>
                </a:extLst>
              </p:cNvPr>
              <p:cNvSpPr txBox="1"/>
              <p:nvPr/>
            </p:nvSpPr>
            <p:spPr>
              <a:xfrm>
                <a:off x="3033134" y="2007599"/>
                <a:ext cx="457762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3</m:t>
                          </m:r>
                        </m:lim>
                      </m:limLow>
                      <m:func>
                        <m:func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93075F-1D6C-4485-B75F-40B66F2CE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134" y="2007599"/>
                <a:ext cx="4577629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24451A-93FA-457E-A295-C7A1318C73C5}"/>
                  </a:ext>
                </a:extLst>
              </p:cNvPr>
              <p:cNvSpPr txBox="1"/>
              <p:nvPr/>
            </p:nvSpPr>
            <p:spPr>
              <a:xfrm>
                <a:off x="3033134" y="3250516"/>
                <a:ext cx="36632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24451A-93FA-457E-A295-C7A1318C7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134" y="3250516"/>
                <a:ext cx="36632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E6084E-F6B0-40E0-98D7-C2BAD0B84817}"/>
                  </a:ext>
                </a:extLst>
              </p:cNvPr>
              <p:cNvSpPr txBox="1"/>
              <p:nvPr/>
            </p:nvSpPr>
            <p:spPr>
              <a:xfrm>
                <a:off x="6579899" y="3099898"/>
                <a:ext cx="1566573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l-G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E6084E-F6B0-40E0-98D7-C2BAD0B84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899" y="3099898"/>
                <a:ext cx="1566573" cy="824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499F8-7612-4BE9-88BA-BF7D98833801}"/>
                  </a:ext>
                </a:extLst>
              </p:cNvPr>
              <p:cNvSpPr txBox="1"/>
              <p:nvPr/>
            </p:nvSpPr>
            <p:spPr>
              <a:xfrm>
                <a:off x="3046848" y="3956170"/>
                <a:ext cx="1035625" cy="824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4499F8-7612-4BE9-88BA-BF7D98833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848" y="3956170"/>
                <a:ext cx="1035625" cy="8246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0DD6038-0A04-482C-959A-8B9C9A2E8D71}"/>
              </a:ext>
            </a:extLst>
          </p:cNvPr>
          <p:cNvSpPr txBox="1"/>
          <p:nvPr/>
        </p:nvSpPr>
        <p:spPr>
          <a:xfrm>
            <a:off x="3958503" y="4172589"/>
            <a:ext cx="2303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Which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finite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C0C8BC-D07D-4E64-83B0-0B0F9EBF67AB}"/>
                  </a:ext>
                </a:extLst>
              </p:cNvPr>
              <p:cNvSpPr txBox="1"/>
              <p:nvPr/>
            </p:nvSpPr>
            <p:spPr>
              <a:xfrm>
                <a:off x="3188279" y="5055834"/>
                <a:ext cx="1891721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9−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C0C8BC-D07D-4E64-83B0-0B0F9EBF6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279" y="5055834"/>
                <a:ext cx="1891721" cy="1390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350057B-69A6-4BD8-8B2E-1D19FB53A53E}"/>
              </a:ext>
            </a:extLst>
          </p:cNvPr>
          <p:cNvSpPr txBox="1"/>
          <p:nvPr/>
        </p:nvSpPr>
        <p:spPr>
          <a:xfrm>
            <a:off x="2003273" y="5489639"/>
            <a:ext cx="1185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3560CE-41A9-4622-B0BC-90AC2C1F0097}"/>
              </a:ext>
            </a:extLst>
          </p:cNvPr>
          <p:cNvSpPr txBox="1"/>
          <p:nvPr/>
        </p:nvSpPr>
        <p:spPr>
          <a:xfrm>
            <a:off x="4944121" y="5479333"/>
            <a:ext cx="2303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convergent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 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2C4534-9E41-4970-BA03-A092D13D545C}"/>
              </a:ext>
            </a:extLst>
          </p:cNvPr>
          <p:cNvSpPr/>
          <p:nvPr/>
        </p:nvSpPr>
        <p:spPr>
          <a:xfrm>
            <a:off x="3188280" y="5087143"/>
            <a:ext cx="3785176" cy="130760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87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D61759-AE6C-4C67-B601-E36B4E992226}"/>
                  </a:ext>
                </a:extLst>
              </p:cNvPr>
              <p:cNvSpPr txBox="1"/>
              <p:nvPr/>
            </p:nvSpPr>
            <p:spPr>
              <a:xfrm>
                <a:off x="870088" y="1267334"/>
                <a:ext cx="80799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&gt;0,</m:t>
                    </m:r>
                  </m:oMath>
                </a14:m>
                <a:r>
                  <a:rPr lang="en-IN" sz="2800" dirty="0"/>
                  <a:t> then </a:t>
                </a:r>
                <a:r>
                  <a:rPr lang="en-IN" sz="2800" dirty="0">
                    <a:solidFill>
                      <a:srgbClr val="C00000"/>
                    </a:solidFill>
                  </a:rPr>
                  <a:t>Gamma</a:t>
                </a:r>
                <a:r>
                  <a:rPr lang="en-IN" sz="2800" dirty="0"/>
                  <a:t> function is defined by the integral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D61759-AE6C-4C67-B601-E36B4E992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88" y="1267334"/>
                <a:ext cx="8079947" cy="523220"/>
              </a:xfrm>
              <a:prstGeom prst="rect">
                <a:avLst/>
              </a:prstGeom>
              <a:blipFill>
                <a:blip r:embed="rId2"/>
                <a:stretch>
                  <a:fillRect l="-1585" t="-12791" r="-75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FEEE62-4FE3-49E8-928D-A555C619795A}"/>
              </a:ext>
            </a:extLst>
          </p:cNvPr>
          <p:cNvSpPr/>
          <p:nvPr/>
        </p:nvSpPr>
        <p:spPr>
          <a:xfrm>
            <a:off x="350968" y="140425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690ECF-2B2A-4D3D-ACC6-131922BB1C8A}"/>
                  </a:ext>
                </a:extLst>
              </p:cNvPr>
              <p:cNvSpPr txBox="1"/>
              <p:nvPr/>
            </p:nvSpPr>
            <p:spPr>
              <a:xfrm>
                <a:off x="5033818" y="2009860"/>
                <a:ext cx="3565236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690ECF-2B2A-4D3D-ACC6-131922BB1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18" y="2009860"/>
                <a:ext cx="3565236" cy="1354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160CA4-8F5A-42A2-B45C-8E8475920F36}"/>
                  </a:ext>
                </a:extLst>
              </p:cNvPr>
              <p:cNvSpPr txBox="1"/>
              <p:nvPr/>
            </p:nvSpPr>
            <p:spPr>
              <a:xfrm>
                <a:off x="8950035" y="815510"/>
                <a:ext cx="2258291" cy="1351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160CA4-8F5A-42A2-B45C-8E847592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0035" y="815510"/>
                <a:ext cx="2258291" cy="1351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426B83-894D-46FF-ACC1-8808BDD0E83F}"/>
                  </a:ext>
                </a:extLst>
              </p:cNvPr>
              <p:cNvSpPr txBox="1"/>
              <p:nvPr/>
            </p:nvSpPr>
            <p:spPr>
              <a:xfrm>
                <a:off x="817344" y="2425423"/>
                <a:ext cx="43365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and it is denoted by</a:t>
                </a:r>
                <a:r>
                  <a:rPr lang="el-GR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i="0" dirty="0">
                    <a:latin typeface="+mj-lt"/>
                    <a:ea typeface="Cambria Math" panose="02040503050406030204" pitchFamily="18" charset="0"/>
                  </a:rPr>
                  <a:t>. i.e.</a:t>
                </a:r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426B83-894D-46FF-ACC1-8808BDD0E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44" y="2425423"/>
                <a:ext cx="4336548" cy="523220"/>
              </a:xfrm>
              <a:prstGeom prst="rect">
                <a:avLst/>
              </a:prstGeom>
              <a:blipFill>
                <a:blip r:embed="rId5"/>
                <a:stretch>
                  <a:fillRect l="-2813" t="-12791" r="-168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43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4" grpId="0"/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Gamma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5AC81F-0368-4BC3-9827-F956A8BAA337}"/>
                  </a:ext>
                </a:extLst>
              </p:cNvPr>
              <p:cNvSpPr txBox="1"/>
              <p:nvPr/>
            </p:nvSpPr>
            <p:spPr>
              <a:xfrm>
                <a:off x="256150" y="1050306"/>
                <a:ext cx="116797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0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(1). </m:t>
                    </m:r>
                  </m:oMath>
                </a14:m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Reduction formula</a:t>
                </a:r>
                <a:r>
                  <a:rPr kumimoji="0" lang="en-US" sz="2800" b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for Gamma function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0" lang="en-US" sz="2800" b="0" i="1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0" lang="en-US" sz="2800" b="0" i="1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kumimoji="0" lang="en-US" sz="2800" b="0" i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 where</a:t>
                </a:r>
                <a14:m>
                  <m:oMath xmlns:m="http://schemas.openxmlformats.org/officeDocument/2006/math"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45AC81F-0368-4BC3-9827-F956A8BAA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0" y="1050306"/>
                <a:ext cx="11679700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18A130-D190-4F85-8BB8-526948A92E73}"/>
                  </a:ext>
                </a:extLst>
              </p:cNvPr>
              <p:cNvSpPr txBox="1"/>
              <p:nvPr/>
            </p:nvSpPr>
            <p:spPr>
              <a:xfrm>
                <a:off x="256150" y="1787180"/>
                <a:ext cx="68466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0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(2). </m:t>
                    </m:r>
                  </m:oMath>
                </a14:m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If </a:t>
                </a:r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j-lt"/>
                  </a:rPr>
                  <a:t>n</a:t>
                </a:r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is </a:t>
                </a:r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j-lt"/>
                  </a:rPr>
                  <a:t>positive integer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, then</a:t>
                </a:r>
                <a:r>
                  <a:rPr kumimoji="0" lang="en-US" sz="2800" b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kumimoji="0" lang="en-US" sz="2800" b="0" i="1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kumimoji="0" lang="en-US" sz="2800" b="0" i="1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18A130-D190-4F85-8BB8-526948A92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0" y="1787180"/>
                <a:ext cx="6846614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84EFF-10BD-457A-A3CD-7398EC4B9A5F}"/>
                  </a:ext>
                </a:extLst>
              </p:cNvPr>
              <p:cNvSpPr txBox="1"/>
              <p:nvPr/>
            </p:nvSpPr>
            <p:spPr>
              <a:xfrm>
                <a:off x="256150" y="2817208"/>
                <a:ext cx="57382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0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(3). </m:t>
                    </m:r>
                  </m:oMath>
                </a14:m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Second form</a:t>
                </a:r>
                <a:r>
                  <a:rPr kumimoji="0" lang="en-US" sz="2800" b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of Gamma function is  </a:t>
                </a:r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84EFF-10BD-457A-A3CD-7398EC4B9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0" y="2817208"/>
                <a:ext cx="5738250" cy="523220"/>
              </a:xfrm>
              <a:prstGeom prst="rect">
                <a:avLst/>
              </a:prstGeom>
              <a:blipFill>
                <a:blip r:embed="rId4"/>
                <a:stretch>
                  <a:fillRect t="-11628" r="-457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D455F-E820-4242-95E7-2AD90A4049B9}"/>
                  </a:ext>
                </a:extLst>
              </p:cNvPr>
              <p:cNvSpPr txBox="1"/>
              <p:nvPr/>
            </p:nvSpPr>
            <p:spPr>
              <a:xfrm>
                <a:off x="5911275" y="2404061"/>
                <a:ext cx="4479634" cy="1354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e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m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dx</m:t>
                          </m:r>
                        </m:e>
                      </m:nary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2 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D455F-E820-4242-95E7-2AD90A404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75" y="2404061"/>
                <a:ext cx="4479634" cy="135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A70AF1-4502-4178-B5BB-06229C92562E}"/>
                  </a:ext>
                </a:extLst>
              </p:cNvPr>
              <p:cNvSpPr txBox="1"/>
              <p:nvPr/>
            </p:nvSpPr>
            <p:spPr>
              <a:xfrm>
                <a:off x="256150" y="3847236"/>
                <a:ext cx="7474686" cy="1073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0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kumimoji="0" lang="el-GR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kumimoji="0" lang="en-US" sz="2800" b="0" i="1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kumimoji="0" lang="en-US" sz="2800" b="0" i="0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kumimoji="0" lang="en-US" sz="2800" b="0" i="1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sz="2800" b="0" i="1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kumimoji="0" lang="en-US" sz="2800" b="0" i="0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rad>
                            <m:radPr>
                              <m:degHide m:val="on"/>
                              <m:ctrlPr>
                                <a:rPr kumimoji="0" lang="en-US" sz="2800" b="0" i="1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kumimoji="0" lang="en-US" sz="2800" b="0" i="0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US" sz="2800" b="0" i="0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kumimoji="0" lang="en-US" sz="2800" b="0" i="0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  <m:sSup>
                            <m:sSupPr>
                              <m:ctrlPr>
                                <a:rPr kumimoji="0" lang="en-US" sz="2800" b="0" i="1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den>
                      </m:f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1, 2, 3, ….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CA70AF1-4502-4178-B5BB-06229C925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0" y="3847236"/>
                <a:ext cx="7474686" cy="10736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012A19-792F-46B2-9F3A-9B5F76B7FF11}"/>
                  </a:ext>
                </a:extLst>
              </p:cNvPr>
              <p:cNvSpPr txBox="1"/>
              <p:nvPr/>
            </p:nvSpPr>
            <p:spPr>
              <a:xfrm>
                <a:off x="7730836" y="3847236"/>
                <a:ext cx="3914068" cy="1073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=0, </m:t>
                      </m:r>
                      <m:r>
                        <m:rPr>
                          <m:sty m:val="p"/>
                        </m:rPr>
                        <a:rPr kumimoji="0" lang="el-GR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kumimoji="0" lang="en-US" sz="2800" b="0" i="1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012A19-792F-46B2-9F3A-9B5F76B7F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836" y="3847236"/>
                <a:ext cx="3914068" cy="10736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57327D-82BF-4EC6-9574-1331450DB57F}"/>
                  </a:ext>
                </a:extLst>
              </p:cNvPr>
              <p:cNvSpPr txBox="1"/>
              <p:nvPr/>
            </p:nvSpPr>
            <p:spPr>
              <a:xfrm>
                <a:off x="877454" y="5102121"/>
                <a:ext cx="3980872" cy="1073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=1, </m:t>
                      </m:r>
                      <m:r>
                        <m:rPr>
                          <m:sty m:val="p"/>
                        </m:rPr>
                        <a:rPr kumimoji="0" lang="el-GR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kumimoji="0" lang="en-US" sz="2800" b="0" i="1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57327D-82BF-4EC6-9574-1331450DB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54" y="5102121"/>
                <a:ext cx="3980872" cy="10736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99CA81-7DEE-472F-849C-5C366DBBEDCE}"/>
                  </a:ext>
                </a:extLst>
              </p:cNvPr>
              <p:cNvSpPr txBox="1"/>
              <p:nvPr/>
            </p:nvSpPr>
            <p:spPr>
              <a:xfrm>
                <a:off x="5611089" y="5102121"/>
                <a:ext cx="4465783" cy="10736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=2, </m:t>
                      </m:r>
                      <m:r>
                        <m:rPr>
                          <m:sty m:val="p"/>
                        </m:rPr>
                        <a:rPr kumimoji="0" lang="el-GR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kumimoji="0" lang="en-US" sz="2800" b="0" i="1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kumimoji="0" lang="en-US" sz="2800" b="0" i="0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3</m:t>
                          </m:r>
                          <m:rad>
                            <m:radPr>
                              <m:degHide m:val="on"/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99CA81-7DEE-472F-849C-5C366DBBE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89" y="5102121"/>
                <a:ext cx="4465783" cy="10736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82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  <p:bldP spid="5" grpId="0"/>
      <p:bldP spid="7" grpId="0"/>
      <p:bldP spid="8" grpId="0"/>
      <p:bldP spid="10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98692-8F75-4805-A97A-46292C88107E}"/>
                  </a:ext>
                </a:extLst>
              </p:cNvPr>
              <p:cNvSpPr txBox="1"/>
              <p:nvPr/>
            </p:nvSpPr>
            <p:spPr>
              <a:xfrm>
                <a:off x="870088" y="1267334"/>
                <a:ext cx="89758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&gt;0,</m:t>
                    </m:r>
                  </m:oMath>
                </a14:m>
                <a:r>
                  <a:rPr lang="en-IN" sz="2800" dirty="0"/>
                  <a:t> then </a:t>
                </a:r>
                <a:r>
                  <a:rPr lang="en-IN" sz="2800" dirty="0">
                    <a:solidFill>
                      <a:srgbClr val="C00000"/>
                    </a:solidFill>
                  </a:rPr>
                  <a:t>Beta</a:t>
                </a:r>
                <a:r>
                  <a:rPr lang="en-IN" sz="2800" dirty="0"/>
                  <a:t> function is defined by the integral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298692-8F75-4805-A97A-46292C881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88" y="1267334"/>
                <a:ext cx="8975876" cy="523220"/>
              </a:xfrm>
              <a:prstGeom prst="rect">
                <a:avLst/>
              </a:prstGeom>
              <a:blipFill>
                <a:blip r:embed="rId2"/>
                <a:stretch>
                  <a:fillRect l="-1427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4415868D-1D13-4E7E-A616-2BB7D34C391C}"/>
              </a:ext>
            </a:extLst>
          </p:cNvPr>
          <p:cNvSpPr/>
          <p:nvPr/>
        </p:nvSpPr>
        <p:spPr>
          <a:xfrm>
            <a:off x="350968" y="140425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C42F04-0443-40F7-BE01-07242720F701}"/>
                  </a:ext>
                </a:extLst>
              </p:cNvPr>
              <p:cNvSpPr txBox="1"/>
              <p:nvPr/>
            </p:nvSpPr>
            <p:spPr>
              <a:xfrm>
                <a:off x="870088" y="1980156"/>
                <a:ext cx="3434057" cy="1389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C42F04-0443-40F7-BE01-07242720F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88" y="1980156"/>
                <a:ext cx="3434057" cy="1389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29F54F-52D0-48AC-B76B-5132A63B65F7}"/>
                  </a:ext>
                </a:extLst>
              </p:cNvPr>
              <p:cNvSpPr txBox="1"/>
              <p:nvPr/>
            </p:nvSpPr>
            <p:spPr>
              <a:xfrm>
                <a:off x="4160906" y="2446665"/>
                <a:ext cx="58974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and it is denoted by</a:t>
                </a:r>
                <a:r>
                  <a:rPr lang="el-GR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lang="en-US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sz="2800" b="0" i="0" dirty="0"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29F54F-52D0-48AC-B76B-5132A63B6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906" y="2446665"/>
                <a:ext cx="5897494" cy="523220"/>
              </a:xfrm>
              <a:prstGeom prst="rect">
                <a:avLst/>
              </a:prstGeom>
              <a:blipFill>
                <a:blip r:embed="rId4"/>
                <a:stretch>
                  <a:fillRect l="-2172" t="-11628" r="-103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0DEFD9-F702-4F00-9CB2-531A97EA93DE}"/>
                  </a:ext>
                </a:extLst>
              </p:cNvPr>
              <p:cNvSpPr txBox="1"/>
              <p:nvPr/>
            </p:nvSpPr>
            <p:spPr>
              <a:xfrm>
                <a:off x="1465833" y="3315417"/>
                <a:ext cx="5680402" cy="1389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C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0DEFD9-F702-4F00-9CB2-531A97EA9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833" y="3315417"/>
                <a:ext cx="5680402" cy="1389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EBE49C4-1CFB-41BD-A98F-FAFBD8D3CDC1}"/>
              </a:ext>
            </a:extLst>
          </p:cNvPr>
          <p:cNvSpPr txBox="1"/>
          <p:nvPr/>
        </p:nvSpPr>
        <p:spPr>
          <a:xfrm>
            <a:off x="886252" y="3786688"/>
            <a:ext cx="660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i.e.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9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Beta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0BB0E-6D6B-4F86-8A14-1F2F3DC7BB42}"/>
                  </a:ext>
                </a:extLst>
              </p:cNvPr>
              <p:cNvSpPr txBox="1"/>
              <p:nvPr/>
            </p:nvSpPr>
            <p:spPr>
              <a:xfrm>
                <a:off x="256150" y="1050306"/>
                <a:ext cx="120189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0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(1). </m:t>
                    </m:r>
                  </m:oMath>
                </a14:m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Beta function is</a:t>
                </a:r>
                <a:r>
                  <a:rPr kumimoji="0" lang="en-US" sz="2800" b="0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 a symmetric function. 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kumimoji="0" lang="en-US" sz="2800" b="0" i="1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d>
                      <m:dPr>
                        <m:ctrlPr>
                          <a:rPr kumimoji="0" lang="en-US" sz="2800" b="0" i="1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where</m:t>
                    </m:r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kumimoji="0" lang="en-US" sz="2800" b="0" i="0" strike="noStrike" kern="1200" cap="none" spc="0" normalizeH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0BB0E-6D6B-4F86-8A14-1F2F3DC7B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0" y="1050306"/>
                <a:ext cx="12018977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A498CC-AD9A-436F-AEE6-525C1C21A5EE}"/>
                  </a:ext>
                </a:extLst>
              </p:cNvPr>
              <p:cNvSpPr txBox="1"/>
              <p:nvPr/>
            </p:nvSpPr>
            <p:spPr>
              <a:xfrm>
                <a:off x="256150" y="1787180"/>
                <a:ext cx="6624941" cy="1573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(2).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A498CC-AD9A-436F-AEE6-525C1C21A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0" y="1787180"/>
                <a:ext cx="6624941" cy="15737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F4681-AA22-4EDD-822A-BBAE7ED72CC4}"/>
                  </a:ext>
                </a:extLst>
              </p:cNvPr>
              <p:cNvSpPr txBox="1"/>
              <p:nvPr/>
            </p:nvSpPr>
            <p:spPr>
              <a:xfrm>
                <a:off x="256150" y="3373584"/>
                <a:ext cx="7326906" cy="1573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(3).</m:t>
                      </m:r>
                      <m:nary>
                        <m:naryPr>
                          <m:limLoc m:val="undOvr"/>
                          <m:ctrlP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q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EF4681-AA22-4EDD-822A-BBAE7ED72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0" y="3373584"/>
                <a:ext cx="7326906" cy="15737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0F9C7A-F1D9-4582-AAE1-91A996483D84}"/>
                  </a:ext>
                </a:extLst>
              </p:cNvPr>
              <p:cNvSpPr txBox="1"/>
              <p:nvPr/>
            </p:nvSpPr>
            <p:spPr>
              <a:xfrm>
                <a:off x="369455" y="4976964"/>
                <a:ext cx="5644069" cy="1354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l-GR" sz="28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0F9C7A-F1D9-4582-AAE1-91A996483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55" y="4976964"/>
                <a:ext cx="5644069" cy="135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0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Beta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0BB0E-6D6B-4F86-8A14-1F2F3DC7BB42}"/>
                  </a:ext>
                </a:extLst>
              </p:cNvPr>
              <p:cNvSpPr txBox="1"/>
              <p:nvPr/>
            </p:nvSpPr>
            <p:spPr>
              <a:xfrm>
                <a:off x="256150" y="1283415"/>
                <a:ext cx="70405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0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(5). </m:t>
                    </m:r>
                  </m:oMath>
                </a14:m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Relation between Beta and Gamma function,</a:t>
                </a:r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00BB0E-6D6B-4F86-8A14-1F2F3DC7B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50" y="1283415"/>
                <a:ext cx="7040577" cy="523220"/>
              </a:xfrm>
              <a:prstGeom prst="rect">
                <a:avLst/>
              </a:prstGeom>
              <a:blipFill>
                <a:blip r:embed="rId2"/>
                <a:stretch>
                  <a:fillRect t="-12941" r="-1299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A498CC-AD9A-436F-AEE6-525C1C21A5EE}"/>
                  </a:ext>
                </a:extLst>
              </p:cNvPr>
              <p:cNvSpPr txBox="1"/>
              <p:nvPr/>
            </p:nvSpPr>
            <p:spPr>
              <a:xfrm>
                <a:off x="7211131" y="1050306"/>
                <a:ext cx="4057233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A498CC-AD9A-436F-AEE6-525C1C21A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131" y="1050306"/>
                <a:ext cx="4057233" cy="989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28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Gamma Function and Beta Function</a:t>
            </a: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10003A-7625-435A-857F-E8830EC1EE4C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1725329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DDD26-4530-4E56-8D14-0A0181B2EA9B}"/>
                  </a:ext>
                </a:extLst>
              </p:cNvPr>
              <p:cNvSpPr txBox="1"/>
              <p:nvPr/>
            </p:nvSpPr>
            <p:spPr>
              <a:xfrm>
                <a:off x="7106225" y="711201"/>
                <a:ext cx="1640611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DDD26-4530-4E56-8D14-0A0181B2E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225" y="711201"/>
                <a:ext cx="1640611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41DBB1-F2C0-419D-91A9-4705CAA29544}"/>
              </a:ext>
            </a:extLst>
          </p:cNvPr>
          <p:cNvSpPr txBox="1"/>
          <p:nvPr/>
        </p:nvSpPr>
        <p:spPr>
          <a:xfrm>
            <a:off x="1852613" y="1123944"/>
            <a:ext cx="5370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 Condensed"/>
              </a:rPr>
              <a:t>Define Gamma function and evaluate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1CDE1-1A0D-45F8-B6CD-C1B92F25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1" y="2813231"/>
            <a:ext cx="10857917" cy="254834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0B772C-8C94-4412-9D71-5E93AC726E4B}"/>
              </a:ext>
            </a:extLst>
          </p:cNvPr>
          <p:cNvSpPr txBox="1">
            <a:spLocks/>
          </p:cNvSpPr>
          <p:nvPr/>
        </p:nvSpPr>
        <p:spPr>
          <a:xfrm>
            <a:off x="131180" y="2204275"/>
            <a:ext cx="140205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15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Gamma Function and Beta Function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2FF7-089F-4ACB-B0B1-3047ABB860D0}"/>
              </a:ext>
            </a:extLst>
          </p:cNvPr>
          <p:cNvSpPr txBox="1">
            <a:spLocks/>
          </p:cNvSpPr>
          <p:nvPr/>
        </p:nvSpPr>
        <p:spPr>
          <a:xfrm>
            <a:off x="334380" y="1154616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29193-EBA0-42D9-BC17-BD60DFAACA15}"/>
                  </a:ext>
                </a:extLst>
              </p:cNvPr>
              <p:cNvSpPr txBox="1"/>
              <p:nvPr/>
            </p:nvSpPr>
            <p:spPr>
              <a:xfrm>
                <a:off x="3282370" y="711201"/>
                <a:ext cx="1640611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429193-EBA0-42D9-BC17-BD60DFAAC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370" y="711201"/>
                <a:ext cx="1640611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459AA49-73DF-43A2-8A8D-D1D8930E4836}"/>
              </a:ext>
            </a:extLst>
          </p:cNvPr>
          <p:cNvSpPr txBox="1"/>
          <p:nvPr/>
        </p:nvSpPr>
        <p:spPr>
          <a:xfrm>
            <a:off x="786944" y="2249707"/>
            <a:ext cx="14390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Consider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FFD28-11D1-4E81-91CF-8D160337BF20}"/>
                  </a:ext>
                </a:extLst>
              </p:cNvPr>
              <p:cNvSpPr txBox="1"/>
              <p:nvPr/>
            </p:nvSpPr>
            <p:spPr>
              <a:xfrm>
                <a:off x="2216709" y="2221999"/>
                <a:ext cx="2902525" cy="548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6FFD28-11D1-4E81-91CF-8D160337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09" y="2221999"/>
                <a:ext cx="2902525" cy="548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7D4D75-F117-44B0-9592-2F659454876B}"/>
                  </a:ext>
                </a:extLst>
              </p:cNvPr>
              <p:cNvSpPr txBox="1"/>
              <p:nvPr/>
            </p:nvSpPr>
            <p:spPr>
              <a:xfrm>
                <a:off x="1762153" y="3016271"/>
                <a:ext cx="22940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dt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7D4D75-F117-44B0-9592-2F6594548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153" y="3016271"/>
                <a:ext cx="229408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1099FB-00A8-49E5-8E22-8C2C9CDF0C4E}"/>
                  </a:ext>
                </a:extLst>
              </p:cNvPr>
              <p:cNvSpPr txBox="1"/>
              <p:nvPr/>
            </p:nvSpPr>
            <p:spPr>
              <a:xfrm>
                <a:off x="3940447" y="2777468"/>
                <a:ext cx="2100118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1099FB-00A8-49E5-8E22-8C2C9CDF0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447" y="2777468"/>
                <a:ext cx="2100118" cy="9077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2C2C41-51F3-4451-90ED-F56D7A7FD588}"/>
                  </a:ext>
                </a:extLst>
              </p:cNvPr>
              <p:cNvSpPr txBox="1"/>
              <p:nvPr/>
            </p:nvSpPr>
            <p:spPr>
              <a:xfrm>
                <a:off x="5868534" y="2777468"/>
                <a:ext cx="1384300" cy="991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2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2C2C41-51F3-4451-90ED-F56D7A7FD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534" y="2777468"/>
                <a:ext cx="1384300" cy="9911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EDAB7A-32A5-4220-8469-97021D705F12}"/>
              </a:ext>
            </a:extLst>
          </p:cNvPr>
          <p:cNvSpPr txBox="1"/>
          <p:nvPr/>
        </p:nvSpPr>
        <p:spPr>
          <a:xfrm>
            <a:off x="796180" y="4058745"/>
            <a:ext cx="8663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Now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937F0-26F2-49C0-BF12-F94476CCAE02}"/>
                  </a:ext>
                </a:extLst>
              </p:cNvPr>
              <p:cNvSpPr txBox="1"/>
              <p:nvPr/>
            </p:nvSpPr>
            <p:spPr>
              <a:xfrm>
                <a:off x="1551707" y="4049509"/>
                <a:ext cx="24383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5937F0-26F2-49C0-BF12-F94476CCA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07" y="4049509"/>
                <a:ext cx="243839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19B78C-EDF4-47C0-AD4A-15A9D16AE9EA}"/>
                  </a:ext>
                </a:extLst>
              </p:cNvPr>
              <p:cNvSpPr txBox="1"/>
              <p:nvPr/>
            </p:nvSpPr>
            <p:spPr>
              <a:xfrm>
                <a:off x="3899225" y="4049509"/>
                <a:ext cx="3196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&amp; 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19B78C-EDF4-47C0-AD4A-15A9D16AE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225" y="4049509"/>
                <a:ext cx="31966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83DB4B-B39A-4E16-9056-7FC53149EFB8}"/>
                  </a:ext>
                </a:extLst>
              </p:cNvPr>
              <p:cNvSpPr txBox="1"/>
              <p:nvPr/>
            </p:nvSpPr>
            <p:spPr>
              <a:xfrm>
                <a:off x="1764123" y="4765129"/>
                <a:ext cx="2072407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83DB4B-B39A-4E16-9056-7FC53149E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123" y="4765129"/>
                <a:ext cx="2072407" cy="13908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4F5549-5CA0-4DC3-8DD9-A12B2704C6AA}"/>
                  </a:ext>
                </a:extLst>
              </p:cNvPr>
              <p:cNvSpPr txBox="1"/>
              <p:nvPr/>
            </p:nvSpPr>
            <p:spPr>
              <a:xfrm>
                <a:off x="3753958" y="4765129"/>
                <a:ext cx="1847277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dt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44F5549-5CA0-4DC3-8DD9-A12B2704C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958" y="4765129"/>
                <a:ext cx="1847277" cy="13908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98E638-6815-4608-A194-65E56F75174D}"/>
                  </a:ext>
                </a:extLst>
              </p:cNvPr>
              <p:cNvSpPr txBox="1"/>
              <p:nvPr/>
            </p:nvSpPr>
            <p:spPr>
              <a:xfrm>
                <a:off x="5430959" y="4769670"/>
                <a:ext cx="2918692" cy="1354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98E638-6815-4608-A194-65E56F751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959" y="4769670"/>
                <a:ext cx="2918692" cy="13543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960AE516-5B6A-42FA-94B8-00737132EF8C}"/>
              </a:ext>
            </a:extLst>
          </p:cNvPr>
          <p:cNvSpPr/>
          <p:nvPr/>
        </p:nvSpPr>
        <p:spPr>
          <a:xfrm>
            <a:off x="334380" y="237138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68D87FF-AE81-44D2-8BEB-E18B23360E09}"/>
              </a:ext>
            </a:extLst>
          </p:cNvPr>
          <p:cNvSpPr/>
          <p:nvPr/>
        </p:nvSpPr>
        <p:spPr>
          <a:xfrm>
            <a:off x="334379" y="416795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6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1" grpId="0"/>
      <p:bldP spid="14" grpId="0"/>
      <p:bldP spid="15" grpId="0"/>
      <p:bldP spid="17" grpId="0"/>
      <p:bldP spid="18" grpId="0"/>
      <p:bldP spid="19" grpId="0"/>
      <p:bldP spid="20" grpId="0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Improper Integral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D61759-AE6C-4C67-B601-E36B4E992226}"/>
              </a:ext>
            </a:extLst>
          </p:cNvPr>
          <p:cNvSpPr txBox="1"/>
          <p:nvPr/>
        </p:nvSpPr>
        <p:spPr>
          <a:xfrm>
            <a:off x="870090" y="967986"/>
            <a:ext cx="6158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There are </a:t>
            </a:r>
            <a:r>
              <a:rPr lang="en-IN" sz="2800" dirty="0">
                <a:solidFill>
                  <a:srgbClr val="C00000"/>
                </a:solidFill>
              </a:rPr>
              <a:t>three types</a:t>
            </a:r>
            <a:r>
              <a:rPr lang="en-IN" sz="2800" dirty="0"/>
              <a:t> of improper integrals 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FEEE62-4FE3-49E8-928D-A555C619795A}"/>
              </a:ext>
            </a:extLst>
          </p:cNvPr>
          <p:cNvSpPr/>
          <p:nvPr/>
        </p:nvSpPr>
        <p:spPr>
          <a:xfrm>
            <a:off x="350969" y="110490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FD1911-92FB-4BEF-AA05-706D24CB7B35}"/>
              </a:ext>
            </a:extLst>
          </p:cNvPr>
          <p:cNvSpPr txBox="1">
            <a:spLocks/>
          </p:cNvSpPr>
          <p:nvPr/>
        </p:nvSpPr>
        <p:spPr>
          <a:xfrm>
            <a:off x="870089" y="2386377"/>
            <a:ext cx="5396785" cy="58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(2). Improper integral of </a:t>
            </a:r>
            <a:r>
              <a:rPr lang="en-US" dirty="0">
                <a:solidFill>
                  <a:srgbClr val="C00000"/>
                </a:solidFill>
              </a:rPr>
              <a:t>second kind</a:t>
            </a:r>
            <a:r>
              <a:rPr lang="en-US" dirty="0"/>
              <a:t>.</a:t>
            </a:r>
            <a:endParaRPr lang="en-IN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16672B-6E48-444A-857F-441320A6C765}"/>
              </a:ext>
            </a:extLst>
          </p:cNvPr>
          <p:cNvSpPr txBox="1">
            <a:spLocks/>
          </p:cNvSpPr>
          <p:nvPr/>
        </p:nvSpPr>
        <p:spPr>
          <a:xfrm>
            <a:off x="870090" y="1679796"/>
            <a:ext cx="5207438" cy="586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(1). Improper integral of </a:t>
            </a:r>
            <a:r>
              <a:rPr lang="en-US" dirty="0">
                <a:solidFill>
                  <a:srgbClr val="C00000"/>
                </a:solidFill>
              </a:rPr>
              <a:t>first kind</a:t>
            </a:r>
            <a:r>
              <a:rPr lang="en-US" dirty="0"/>
              <a:t>.</a:t>
            </a:r>
            <a:endParaRPr lang="en-IN" dirty="0">
              <a:solidFill>
                <a:srgbClr val="7030A0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013A1A6-E2F8-4490-AD1B-44924DE1FE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262" y="3092958"/>
                <a:ext cx="10392722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(3). Improper integral of </a:t>
                </a:r>
                <a:r>
                  <a:rPr lang="en-US" dirty="0">
                    <a:solidFill>
                      <a:srgbClr val="C00000"/>
                    </a:solidFill>
                  </a:rPr>
                  <a:t>third kind</a:t>
                </a:r>
                <a:r>
                  <a:rPr lang="en-US" dirty="0"/>
                  <a:t>(combination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st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</m:oMath>
                </a14:m>
                <a:r>
                  <a:rPr lang="en-US" dirty="0"/>
                  <a:t> kind).</a:t>
                </a:r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B013A1A6-E2F8-4490-AD1B-44924DE1F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62" y="3092958"/>
                <a:ext cx="10392722" cy="586666"/>
              </a:xfrm>
              <a:prstGeom prst="rect">
                <a:avLst/>
              </a:prstGeom>
              <a:blipFill>
                <a:blip r:embed="rId2"/>
                <a:stretch>
                  <a:fillRect l="-1173" t="-13402" b="-134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69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7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Gamma Function and Beta Function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2FF7-089F-4ACB-B0B1-3047ABB860D0}"/>
              </a:ext>
            </a:extLst>
          </p:cNvPr>
          <p:cNvSpPr txBox="1">
            <a:spLocks/>
          </p:cNvSpPr>
          <p:nvPr/>
        </p:nvSpPr>
        <p:spPr>
          <a:xfrm>
            <a:off x="334380" y="1154616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98E638-6815-4608-A194-65E56F75174D}"/>
                  </a:ext>
                </a:extLst>
              </p:cNvPr>
              <p:cNvSpPr txBox="1"/>
              <p:nvPr/>
            </p:nvSpPr>
            <p:spPr>
              <a:xfrm>
                <a:off x="3260418" y="739610"/>
                <a:ext cx="2918692" cy="1354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−1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98E638-6815-4608-A194-65E56F751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418" y="739610"/>
                <a:ext cx="2918692" cy="1354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C1A153-6AE7-4477-A9BB-E53E8BCE1095}"/>
                  </a:ext>
                </a:extLst>
              </p:cNvPr>
              <p:cNvSpPr txBox="1"/>
              <p:nvPr/>
            </p:nvSpPr>
            <p:spPr>
              <a:xfrm>
                <a:off x="2881748" y="2304243"/>
                <a:ext cx="194887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C1A153-6AE7-4477-A9BB-E53E8BCE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748" y="2304243"/>
                <a:ext cx="1948874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2F8681-E2F2-4186-B94F-8F32E2A95EC4}"/>
                  </a:ext>
                </a:extLst>
              </p:cNvPr>
              <p:cNvSpPr txBox="1"/>
              <p:nvPr/>
            </p:nvSpPr>
            <p:spPr>
              <a:xfrm>
                <a:off x="4969166" y="2157311"/>
                <a:ext cx="4294910" cy="1479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∵</m:t>
                          </m:r>
                          <m:r>
                            <m:rPr>
                              <m:sty m:val="p"/>
                            </m:rPr>
                            <a:rPr lang="el-GR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ctrlPr>
                                <a:rPr lang="en-I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D2F8681-E2F2-4186-B94F-8F32E2A9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166" y="2157311"/>
                <a:ext cx="4294910" cy="14795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EF8B25-E08A-42E4-8125-012EB8D9A5D1}"/>
                  </a:ext>
                </a:extLst>
              </p:cNvPr>
              <p:cNvSpPr txBox="1"/>
              <p:nvPr/>
            </p:nvSpPr>
            <p:spPr>
              <a:xfrm>
                <a:off x="2881748" y="3647192"/>
                <a:ext cx="1265383" cy="958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EF8B25-E08A-42E4-8125-012EB8D9A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748" y="3647192"/>
                <a:ext cx="1265383" cy="958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2CBA02-F9D9-490A-9D17-AD67BCB0E7FB}"/>
                  </a:ext>
                </a:extLst>
              </p:cNvPr>
              <p:cNvSpPr txBox="1"/>
              <p:nvPr/>
            </p:nvSpPr>
            <p:spPr>
              <a:xfrm>
                <a:off x="2892719" y="4732563"/>
                <a:ext cx="3027796" cy="13543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2CBA02-F9D9-490A-9D17-AD67BCB0E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719" y="4732563"/>
                <a:ext cx="3027796" cy="1354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3B2ED1D-9996-4D46-980D-36A071C8E05E}"/>
              </a:ext>
            </a:extLst>
          </p:cNvPr>
          <p:cNvSpPr txBox="1"/>
          <p:nvPr/>
        </p:nvSpPr>
        <p:spPr>
          <a:xfrm>
            <a:off x="1707713" y="5166368"/>
            <a:ext cx="1185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 </a:t>
            </a:r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C14D60-925D-4BB9-A609-721697E35ACA}"/>
              </a:ext>
            </a:extLst>
          </p:cNvPr>
          <p:cNvSpPr/>
          <p:nvPr/>
        </p:nvSpPr>
        <p:spPr>
          <a:xfrm>
            <a:off x="2892720" y="4763872"/>
            <a:ext cx="2824593" cy="130760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34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26" grpId="0"/>
      <p:bldP spid="27" grpId="0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Gamma Function and Beta Function</a:t>
            </a: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10003A-7625-435A-857F-E8830EC1EE4C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1725329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DDD26-4530-4E56-8D14-0A0181B2EA9B}"/>
                  </a:ext>
                </a:extLst>
              </p:cNvPr>
              <p:cNvSpPr txBox="1"/>
              <p:nvPr/>
            </p:nvSpPr>
            <p:spPr>
              <a:xfrm>
                <a:off x="2552698" y="845702"/>
                <a:ext cx="184728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BDDD26-4530-4E56-8D14-0A0181B2E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698" y="845702"/>
                <a:ext cx="1847282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E41DBB1-F2C0-419D-91A9-4705CAA29544}"/>
              </a:ext>
            </a:extLst>
          </p:cNvPr>
          <p:cNvSpPr txBox="1"/>
          <p:nvPr/>
        </p:nvSpPr>
        <p:spPr>
          <a:xfrm>
            <a:off x="1852614" y="1123944"/>
            <a:ext cx="825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 Condensed"/>
              </a:rPr>
              <a:t>Find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50B772C-8C94-4412-9D71-5E93AC726E4B}"/>
              </a:ext>
            </a:extLst>
          </p:cNvPr>
          <p:cNvSpPr txBox="1">
            <a:spLocks/>
          </p:cNvSpPr>
          <p:nvPr/>
        </p:nvSpPr>
        <p:spPr>
          <a:xfrm>
            <a:off x="131180" y="2236142"/>
            <a:ext cx="140205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402572-F401-4CD4-80D4-9E037191711D}"/>
                  </a:ext>
                </a:extLst>
              </p:cNvPr>
              <p:cNvSpPr txBox="1"/>
              <p:nvPr/>
            </p:nvSpPr>
            <p:spPr>
              <a:xfrm>
                <a:off x="3914984" y="1993423"/>
                <a:ext cx="3520289" cy="989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402572-F401-4CD4-80D4-9E0371917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984" y="1993423"/>
                <a:ext cx="3520289" cy="989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E7A74F9-5F57-4A4F-9CC7-A51FE44CC3C9}"/>
              </a:ext>
            </a:extLst>
          </p:cNvPr>
          <p:cNvSpPr txBox="1"/>
          <p:nvPr/>
        </p:nvSpPr>
        <p:spPr>
          <a:xfrm>
            <a:off x="1852613" y="2246642"/>
            <a:ext cx="21744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 Condensed"/>
              </a:rPr>
              <a:t>We know that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B89C15-DB85-4986-A4E1-1A4FC32A70E7}"/>
                  </a:ext>
                </a:extLst>
              </p:cNvPr>
              <p:cNvSpPr txBox="1"/>
              <p:nvPr/>
            </p:nvSpPr>
            <p:spPr>
              <a:xfrm>
                <a:off x="2030844" y="3480661"/>
                <a:ext cx="216246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l-GR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5B89C15-DB85-4986-A4E1-1A4FC32A7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844" y="3480661"/>
                <a:ext cx="2162465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A69BCD-DA66-4F46-B055-C2E3054D44FB}"/>
                  </a:ext>
                </a:extLst>
              </p:cNvPr>
              <p:cNvSpPr txBox="1"/>
              <p:nvPr/>
            </p:nvSpPr>
            <p:spPr>
              <a:xfrm>
                <a:off x="4156363" y="3188407"/>
                <a:ext cx="2724728" cy="1682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A69BCD-DA66-4F46-B055-C2E3054D4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363" y="3188407"/>
                <a:ext cx="2724728" cy="168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57C313-9C65-4E24-91FC-7CDCFFB5B7EA}"/>
                  </a:ext>
                </a:extLst>
              </p:cNvPr>
              <p:cNvSpPr txBox="1"/>
              <p:nvPr/>
            </p:nvSpPr>
            <p:spPr>
              <a:xfrm>
                <a:off x="6881091" y="3188407"/>
                <a:ext cx="2724728" cy="1322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57C313-9C65-4E24-91FC-7CDCFFB5B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91" y="3188407"/>
                <a:ext cx="2724728" cy="13220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21EC38-D6EA-4743-9826-A9DA9A683480}"/>
                  </a:ext>
                </a:extLst>
              </p:cNvPr>
              <p:cNvSpPr txBox="1"/>
              <p:nvPr/>
            </p:nvSpPr>
            <p:spPr>
              <a:xfrm>
                <a:off x="4175989" y="5031056"/>
                <a:ext cx="5679211" cy="1337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US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21EC38-D6EA-4743-9826-A9DA9A683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989" y="5031056"/>
                <a:ext cx="5679211" cy="1337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1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on Gamma Function and Beta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4FD8F2-5819-464A-BB9E-477F5F831E04}"/>
                  </a:ext>
                </a:extLst>
              </p:cNvPr>
              <p:cNvSpPr txBox="1"/>
              <p:nvPr/>
            </p:nvSpPr>
            <p:spPr>
              <a:xfrm>
                <a:off x="3464788" y="920880"/>
                <a:ext cx="1993902" cy="971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45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32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120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4FD8F2-5819-464A-BB9E-477F5F831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88" y="920880"/>
                <a:ext cx="1993902" cy="971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8F28B-C64D-4927-B9B6-CD05C252D7A7}"/>
                  </a:ext>
                </a:extLst>
              </p:cNvPr>
              <p:cNvSpPr txBox="1"/>
              <p:nvPr/>
            </p:nvSpPr>
            <p:spPr>
              <a:xfrm>
                <a:off x="3464788" y="2080044"/>
                <a:ext cx="1402774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256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8F28B-C64D-4927-B9B6-CD05C252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88" y="2080044"/>
                <a:ext cx="1402774" cy="899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FF795-38CD-49D7-8086-7D11496F52BF}"/>
                  </a:ext>
                </a:extLst>
              </p:cNvPr>
              <p:cNvSpPr txBox="1"/>
              <p:nvPr/>
            </p:nvSpPr>
            <p:spPr>
              <a:xfrm>
                <a:off x="3464787" y="3314566"/>
                <a:ext cx="323099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256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59FF795-38CD-49D7-8086-7D11496F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87" y="3314566"/>
                <a:ext cx="3230994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E818B7F-6A3F-4BE9-8F5F-64E1E21AAF09}"/>
              </a:ext>
            </a:extLst>
          </p:cNvPr>
          <p:cNvSpPr txBox="1"/>
          <p:nvPr/>
        </p:nvSpPr>
        <p:spPr>
          <a:xfrm>
            <a:off x="2279781" y="3598853"/>
            <a:ext cx="11850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</a:rPr>
              <a:t>Hence,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C74845-21E1-478A-9085-EBDEBCFF8A66}"/>
              </a:ext>
            </a:extLst>
          </p:cNvPr>
          <p:cNvSpPr/>
          <p:nvPr/>
        </p:nvSpPr>
        <p:spPr>
          <a:xfrm>
            <a:off x="3464788" y="3345876"/>
            <a:ext cx="2981611" cy="102917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81BC11-549D-4D4C-A374-3E8FC2B79EA9}"/>
              </a:ext>
            </a:extLst>
          </p:cNvPr>
          <p:cNvSpPr txBox="1">
            <a:spLocks/>
          </p:cNvSpPr>
          <p:nvPr/>
        </p:nvSpPr>
        <p:spPr>
          <a:xfrm>
            <a:off x="334380" y="1154616"/>
            <a:ext cx="2720876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7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21237-25B1-4C41-A52E-AAC4CB16B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darshan.pipaliya@darshan.ac.in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9B9C5-6D35-4DBB-9C9C-BBA23EE9F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918160597689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7A97E-07E5-4679-A2F2-102D7DA35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Department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28DE67-9F69-4388-9734-5031E289B5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Darshan R. Pipaliya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8CD9787-B05F-40AE-A512-124D3A99C6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/>
                <a:t> </a:t>
              </a: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>
                  <a:solidFill>
                    <a:schemeClr val="tx1"/>
                  </a:solidFill>
                </a:rPr>
                <a:t>THANK YOU</a:t>
              </a:r>
              <a:endParaRPr lang="en-GB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/>
                <a:t> </a:t>
              </a:r>
            </a:p>
          </p:txBody>
        </p:sp>
      </p:grpSp>
      <p:sp>
        <p:nvSpPr>
          <p:cNvPr id="14" name="Text Placeholder 1026">
            <a:extLst>
              <a:ext uri="{FF2B5EF4-FFF2-40B4-BE49-F238E27FC236}">
                <a16:creationId xmlns:a16="http://schemas.microsoft.com/office/drawing/2014/main" id="{FEF62701-35D0-4293-B1CD-3E1D528004A9}"/>
              </a:ext>
            </a:extLst>
          </p:cNvPr>
          <p:cNvSpPr txBox="1">
            <a:spLocks/>
          </p:cNvSpPr>
          <p:nvPr/>
        </p:nvSpPr>
        <p:spPr>
          <a:xfrm>
            <a:off x="2621264" y="24657"/>
            <a:ext cx="4646358" cy="73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Mathematics-I</a:t>
            </a:r>
            <a:r>
              <a:rPr lang="en-IN" dirty="0"/>
              <a:t> 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(M-I)</a:t>
            </a:r>
          </a:p>
          <a:p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3110014</a:t>
            </a:r>
          </a:p>
        </p:txBody>
      </p:sp>
    </p:spTree>
    <p:extLst>
      <p:ext uri="{BB962C8B-B14F-4D97-AF65-F5344CB8AC3E}">
        <p14:creationId xmlns:p14="http://schemas.microsoft.com/office/powerpoint/2010/main" val="250923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9531931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Method:6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6397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Improper Integral of First Kind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85469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 of First Kind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0C189-4174-4F8F-8B27-339BB908B7BE}"/>
              </a:ext>
            </a:extLst>
          </p:cNvPr>
          <p:cNvSpPr txBox="1"/>
          <p:nvPr/>
        </p:nvSpPr>
        <p:spPr>
          <a:xfrm>
            <a:off x="870089" y="1246723"/>
            <a:ext cx="681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For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AA86E5-F1CE-432E-AABD-85DE64E44F4C}"/>
              </a:ext>
            </a:extLst>
          </p:cNvPr>
          <p:cNvSpPr/>
          <p:nvPr/>
        </p:nvSpPr>
        <p:spPr>
          <a:xfrm>
            <a:off x="350969" y="138364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DDEF53-76B6-43EA-BFE5-141F48C81DC2}"/>
                  </a:ext>
                </a:extLst>
              </p:cNvPr>
              <p:cNvSpPr txBox="1"/>
              <p:nvPr/>
            </p:nvSpPr>
            <p:spPr>
              <a:xfrm>
                <a:off x="1456596" y="778643"/>
                <a:ext cx="1526750" cy="1436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DDEF53-76B6-43EA-BFE5-141F48C81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596" y="778643"/>
                <a:ext cx="1526750" cy="1436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751386B-B1C5-4370-853A-12504162C818}"/>
              </a:ext>
            </a:extLst>
          </p:cNvPr>
          <p:cNvSpPr txBox="1"/>
          <p:nvPr/>
        </p:nvSpPr>
        <p:spPr>
          <a:xfrm>
            <a:off x="2906704" y="1249699"/>
            <a:ext cx="841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either </a:t>
            </a:r>
            <a:r>
              <a:rPr lang="en-US" sz="2800" dirty="0">
                <a:solidFill>
                  <a:srgbClr val="C00000"/>
                </a:solidFill>
              </a:rPr>
              <a:t>a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C00000"/>
                </a:solidFill>
              </a:rPr>
              <a:t>b </a:t>
            </a:r>
            <a:r>
              <a:rPr lang="en-US" sz="2800" dirty="0"/>
              <a:t>or </a:t>
            </a:r>
            <a:r>
              <a:rPr lang="en-US" sz="2800" dirty="0">
                <a:solidFill>
                  <a:srgbClr val="C00000"/>
                </a:solidFill>
              </a:rPr>
              <a:t>both(a &amp; b) </a:t>
            </a:r>
            <a:r>
              <a:rPr lang="en-US" sz="2800" dirty="0"/>
              <a:t>are </a:t>
            </a:r>
            <a:r>
              <a:rPr lang="en-US" sz="2800" dirty="0">
                <a:solidFill>
                  <a:srgbClr val="C00000"/>
                </a:solidFill>
              </a:rPr>
              <a:t>infinite</a:t>
            </a:r>
            <a:r>
              <a:rPr lang="en-US" sz="2800" dirty="0"/>
              <a:t>, then such integral is</a:t>
            </a:r>
            <a:endParaRPr lang="en-I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60CF4-3E49-48AB-AC67-EAE4665F4E91}"/>
              </a:ext>
            </a:extLst>
          </p:cNvPr>
          <p:cNvSpPr txBox="1"/>
          <p:nvPr/>
        </p:nvSpPr>
        <p:spPr>
          <a:xfrm>
            <a:off x="870088" y="2170188"/>
            <a:ext cx="6260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known as an improper integral of first kind. 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BEA019-0B04-4394-AD13-E7B8F1929AF2}"/>
              </a:ext>
            </a:extLst>
          </p:cNvPr>
          <p:cNvSpPr/>
          <p:nvPr/>
        </p:nvSpPr>
        <p:spPr>
          <a:xfrm>
            <a:off x="350969" y="2934218"/>
            <a:ext cx="159700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3577ED4-3ED5-4491-836E-23153CAD0F53}"/>
                  </a:ext>
                </a:extLst>
              </p:cNvPr>
              <p:cNvSpPr/>
              <p:nvPr/>
            </p:nvSpPr>
            <p:spPr>
              <a:xfrm>
                <a:off x="982663" y="3555766"/>
                <a:ext cx="2434369" cy="1353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3577ED4-3ED5-4491-836E-23153CAD0F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3" y="3555766"/>
                <a:ext cx="2434369" cy="13537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250C583-F950-4C29-AEE5-79FEA0556F99}"/>
                  </a:ext>
                </a:extLst>
              </p:cNvPr>
              <p:cNvSpPr/>
              <p:nvPr/>
            </p:nvSpPr>
            <p:spPr>
              <a:xfrm>
                <a:off x="4726489" y="3555766"/>
                <a:ext cx="2739021" cy="1399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250C583-F950-4C29-AEE5-79FEA0556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489" y="3555766"/>
                <a:ext cx="2739021" cy="13991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CAB2A6-8C5E-48E1-B3FA-AF82DAD42E4A}"/>
                  </a:ext>
                </a:extLst>
              </p:cNvPr>
              <p:cNvSpPr/>
              <p:nvPr/>
            </p:nvSpPr>
            <p:spPr>
              <a:xfrm>
                <a:off x="8500478" y="3555766"/>
                <a:ext cx="2434369" cy="1399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BCAB2A6-8C5E-48E1-B3FA-AF82DAD42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478" y="3555766"/>
                <a:ext cx="2434369" cy="1399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654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Sub-types of Improper Integral of First Kind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1A844CA-ABD1-405B-9D0E-07BC357732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962" y="996305"/>
                <a:ext cx="5817038" cy="4630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(1).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is continuous 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∞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then</a:t>
                </a:r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1A844CA-ABD1-405B-9D0E-07BC35773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62" y="996305"/>
                <a:ext cx="5817038" cy="463040"/>
              </a:xfrm>
              <a:prstGeom prst="rect">
                <a:avLst/>
              </a:prstGeom>
              <a:blipFill>
                <a:blip r:embed="rId2"/>
                <a:stretch>
                  <a:fillRect l="-2201" t="-21053" b="-40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64EC3-3409-45E5-AD61-F9E7D09453F1}"/>
                  </a:ext>
                </a:extLst>
              </p:cNvPr>
              <p:cNvSpPr txBox="1"/>
              <p:nvPr/>
            </p:nvSpPr>
            <p:spPr>
              <a:xfrm>
                <a:off x="883940" y="1459345"/>
                <a:ext cx="4759478" cy="141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4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4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564EC3-3409-45E5-AD61-F9E7D0945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40" y="1459345"/>
                <a:ext cx="4759478" cy="1410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1807503-91E1-47CA-B476-9C971B0416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6420" y="996305"/>
                <a:ext cx="5955580" cy="4630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(2).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is continuous on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dirty="0"/>
                  <a:t> then</a:t>
                </a:r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51807503-91E1-47CA-B476-9C971B041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420" y="996305"/>
                <a:ext cx="5955580" cy="463040"/>
              </a:xfrm>
              <a:prstGeom prst="rect">
                <a:avLst/>
              </a:prstGeom>
              <a:blipFill>
                <a:blip r:embed="rId4"/>
                <a:stretch>
                  <a:fillRect l="-2047" t="-21053" r="-1945" b="-40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E520DB-C292-43F9-8938-D533599339B3}"/>
                  </a:ext>
                </a:extLst>
              </p:cNvPr>
              <p:cNvSpPr txBox="1"/>
              <p:nvPr/>
            </p:nvSpPr>
            <p:spPr>
              <a:xfrm>
                <a:off x="6841398" y="1459345"/>
                <a:ext cx="4907257" cy="1410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4"/>
                                </m:rPr>
                                <a:rPr lang="en-US" sz="280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0E520DB-C292-43F9-8938-D5335993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398" y="1459345"/>
                <a:ext cx="4907257" cy="14103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CE97AB2-7FDC-4F7C-BB0A-5B0D1D6D2A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962" y="3374664"/>
                <a:ext cx="6315802" cy="4630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(3).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is continuous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</m:oMath>
                </a14:m>
                <a:r>
                  <a:rPr lang="en-US" dirty="0"/>
                  <a:t> then</a:t>
                </a:r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CE97AB2-7FDC-4F7C-BB0A-5B0D1D6D2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62" y="3374664"/>
                <a:ext cx="6315802" cy="463040"/>
              </a:xfrm>
              <a:prstGeom prst="rect">
                <a:avLst/>
              </a:prstGeom>
              <a:blipFill>
                <a:blip r:embed="rId6"/>
                <a:stretch>
                  <a:fillRect l="-2027" t="-22368" b="-40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ED616F-3E6F-4997-BA1D-8198E60BDFC4}"/>
                  </a:ext>
                </a:extLst>
              </p:cNvPr>
              <p:cNvSpPr txBox="1"/>
              <p:nvPr/>
            </p:nvSpPr>
            <p:spPr>
              <a:xfrm>
                <a:off x="883940" y="3837704"/>
                <a:ext cx="2170987" cy="1351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0ED616F-3E6F-4997-BA1D-8198E60BD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40" y="3837704"/>
                <a:ext cx="2170987" cy="13516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7F7449-3EF6-46D9-AC3C-BB90D11FF3C8}"/>
                  </a:ext>
                </a:extLst>
              </p:cNvPr>
              <p:cNvSpPr txBox="1"/>
              <p:nvPr/>
            </p:nvSpPr>
            <p:spPr>
              <a:xfrm>
                <a:off x="2780724" y="3837735"/>
                <a:ext cx="3942193" cy="1385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dx</m:t>
                          </m:r>
                        </m:e>
                      </m:nary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t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dx</m:t>
                          </m:r>
                        </m:e>
                      </m:nary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7F7449-3EF6-46D9-AC3C-BB90D11FF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24" y="3837735"/>
                <a:ext cx="3942193" cy="13851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A85A97-1795-405A-9F8D-CCC8B53F2B14}"/>
                  </a:ext>
                </a:extLst>
              </p:cNvPr>
              <p:cNvSpPr txBox="1"/>
              <p:nvPr/>
            </p:nvSpPr>
            <p:spPr>
              <a:xfrm>
                <a:off x="6587836" y="3808337"/>
                <a:ext cx="5413667" cy="1410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4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t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b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A85A97-1795-405A-9F8D-CCC8B53F2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836" y="3808337"/>
                <a:ext cx="5413667" cy="14103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7">
            <a:extLst>
              <a:ext uri="{FF2B5EF4-FFF2-40B4-BE49-F238E27FC236}">
                <a16:creationId xmlns:a16="http://schemas.microsoft.com/office/drawing/2014/main" id="{4A44C559-7AB6-4BA8-BF83-D43642E67FEE}"/>
              </a:ext>
            </a:extLst>
          </p:cNvPr>
          <p:cNvSpPr>
            <a:spLocks/>
          </p:cNvSpPr>
          <p:nvPr/>
        </p:nvSpPr>
        <p:spPr bwMode="auto">
          <a:xfrm>
            <a:off x="6073140" y="740599"/>
            <a:ext cx="45719" cy="215853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6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4" grpId="0"/>
      <p:bldP spid="17" grpId="0"/>
      <p:bldP spid="18" grpId="0"/>
      <p:bldP spid="11" grpId="0"/>
      <p:bldP spid="12" grpId="0"/>
      <p:bldP spid="15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31181" y="2548635"/>
            <a:ext cx="1385892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4B31AC-2677-4393-BE4C-FFEAF0DA4E63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1687229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/>
              <p:nvPr/>
            </p:nvSpPr>
            <p:spPr>
              <a:xfrm>
                <a:off x="3284681" y="711201"/>
                <a:ext cx="2218460" cy="1353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81" y="711201"/>
                <a:ext cx="2218460" cy="1353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7E65DB-3F89-459E-8445-2956731886C0}"/>
              </a:ext>
            </a:extLst>
          </p:cNvPr>
          <p:cNvSpPr txBox="1"/>
          <p:nvPr/>
        </p:nvSpPr>
        <p:spPr>
          <a:xfrm>
            <a:off x="1898788" y="1123944"/>
            <a:ext cx="1385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Evaluate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7D1E27-EEB2-4122-A029-E19D80CC4114}"/>
                  </a:ext>
                </a:extLst>
              </p:cNvPr>
              <p:cNvSpPr txBox="1"/>
              <p:nvPr/>
            </p:nvSpPr>
            <p:spPr>
              <a:xfrm>
                <a:off x="1898787" y="2066885"/>
                <a:ext cx="2569303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7D1E27-EEB2-4122-A029-E19D80CC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787" y="2066885"/>
                <a:ext cx="2569303" cy="13543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386D0-FAE9-490E-AB55-C44D80A44678}"/>
                  </a:ext>
                </a:extLst>
              </p:cNvPr>
              <p:cNvSpPr txBox="1"/>
              <p:nvPr/>
            </p:nvSpPr>
            <p:spPr>
              <a:xfrm>
                <a:off x="4106718" y="2010844"/>
                <a:ext cx="2852305" cy="1410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b</m:t>
                              </m:r>
                            </m:sup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+1 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386D0-FAE9-490E-AB55-C44D80A44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718" y="2010844"/>
                <a:ext cx="2852305" cy="1410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56CE41-B0AF-408E-B03F-35A269AB8C45}"/>
                  </a:ext>
                </a:extLst>
              </p:cNvPr>
              <p:cNvSpPr txBox="1"/>
              <p:nvPr/>
            </p:nvSpPr>
            <p:spPr>
              <a:xfrm>
                <a:off x="6806046" y="2455764"/>
                <a:ext cx="3145559" cy="689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kumimoji="0" 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56CE41-B0AF-408E-B03F-35A269AB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046" y="2455764"/>
                <a:ext cx="3145559" cy="6897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86FB19-7A5F-4DF3-9D59-0AF1B7445033}"/>
                  </a:ext>
                </a:extLst>
              </p:cNvPr>
              <p:cNvSpPr txBox="1"/>
              <p:nvPr/>
            </p:nvSpPr>
            <p:spPr>
              <a:xfrm>
                <a:off x="3813464" y="3533415"/>
                <a:ext cx="4852555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86FB19-7A5F-4DF3-9D59-0AF1B744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4" y="3533415"/>
                <a:ext cx="4852555" cy="661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050386-F1D4-43AF-A28E-938ACD5FA45A}"/>
                  </a:ext>
                </a:extLst>
              </p:cNvPr>
              <p:cNvSpPr txBox="1"/>
              <p:nvPr/>
            </p:nvSpPr>
            <p:spPr>
              <a:xfrm>
                <a:off x="3813464" y="4306615"/>
                <a:ext cx="4852555" cy="6610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9050386-F1D4-43AF-A28E-938ACD5FA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464" y="4306615"/>
                <a:ext cx="4852555" cy="6610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16EEE6-C1F6-47F3-8712-338116FCD591}"/>
                  </a:ext>
                </a:extLst>
              </p:cNvPr>
              <p:cNvSpPr txBox="1"/>
              <p:nvPr/>
            </p:nvSpPr>
            <p:spPr>
              <a:xfrm>
                <a:off x="8354291" y="4194623"/>
                <a:ext cx="1527463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16EEE6-C1F6-47F3-8712-338116FCD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91" y="4194623"/>
                <a:ext cx="1527463" cy="8244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7AA5E9-188E-4886-B7F7-03C61765965D}"/>
                  </a:ext>
                </a:extLst>
              </p:cNvPr>
              <p:cNvSpPr txBox="1"/>
              <p:nvPr/>
            </p:nvSpPr>
            <p:spPr>
              <a:xfrm>
                <a:off x="9840190" y="4194430"/>
                <a:ext cx="940378" cy="824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l-G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7AA5E9-188E-4886-B7F7-03C61765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190" y="4194430"/>
                <a:ext cx="940378" cy="8246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D8AB696-C099-42F3-A959-E89D52C32103}"/>
              </a:ext>
            </a:extLst>
          </p:cNvPr>
          <p:cNvSpPr txBox="1"/>
          <p:nvPr/>
        </p:nvSpPr>
        <p:spPr>
          <a:xfrm>
            <a:off x="664580" y="5434641"/>
            <a:ext cx="1385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D9E54C-065F-45D5-A7E5-3A59E8B25D12}"/>
                  </a:ext>
                </a:extLst>
              </p:cNvPr>
              <p:cNvSpPr txBox="1"/>
              <p:nvPr/>
            </p:nvSpPr>
            <p:spPr>
              <a:xfrm>
                <a:off x="1898787" y="5019079"/>
                <a:ext cx="2946840" cy="135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D9E54C-065F-45D5-A7E5-3A59E8B25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787" y="5019079"/>
                <a:ext cx="2946840" cy="13543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9653DC2A-0F9B-4F97-BD43-BDF53CF58F01}"/>
              </a:ext>
            </a:extLst>
          </p:cNvPr>
          <p:cNvSpPr/>
          <p:nvPr/>
        </p:nvSpPr>
        <p:spPr>
          <a:xfrm>
            <a:off x="1818409" y="5022948"/>
            <a:ext cx="2855191" cy="140192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46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Integral of First Kind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084BD-BBDA-4F0A-8887-6D3F2131FAD2}"/>
              </a:ext>
            </a:extLst>
          </p:cNvPr>
          <p:cNvSpPr txBox="1">
            <a:spLocks/>
          </p:cNvSpPr>
          <p:nvPr/>
        </p:nvSpPr>
        <p:spPr>
          <a:xfrm>
            <a:off x="131181" y="2548635"/>
            <a:ext cx="1385892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D4B31AC-2677-4393-BE4C-FFEAF0DA4E63}"/>
              </a:ext>
            </a:extLst>
          </p:cNvPr>
          <p:cNvSpPr txBox="1">
            <a:spLocks/>
          </p:cNvSpPr>
          <p:nvPr/>
        </p:nvSpPr>
        <p:spPr>
          <a:xfrm>
            <a:off x="131180" y="1123944"/>
            <a:ext cx="1687229" cy="50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/>
              <p:nvPr/>
            </p:nvSpPr>
            <p:spPr>
              <a:xfrm>
                <a:off x="3284681" y="711201"/>
                <a:ext cx="1687229" cy="1390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.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608BE0-8C95-460B-9C0D-39570998F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681" y="711201"/>
                <a:ext cx="1687229" cy="1390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7E65DB-3F89-459E-8445-2956731886C0}"/>
              </a:ext>
            </a:extLst>
          </p:cNvPr>
          <p:cNvSpPr txBox="1"/>
          <p:nvPr/>
        </p:nvSpPr>
        <p:spPr>
          <a:xfrm>
            <a:off x="1898788" y="1123944"/>
            <a:ext cx="1385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Evaluate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7D1E27-EEB2-4122-A029-E19D80CC4114}"/>
                  </a:ext>
                </a:extLst>
              </p:cNvPr>
              <p:cNvSpPr txBox="1"/>
              <p:nvPr/>
            </p:nvSpPr>
            <p:spPr>
              <a:xfrm>
                <a:off x="1898788" y="2066885"/>
                <a:ext cx="2035904" cy="138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7D1E27-EEB2-4122-A029-E19D80CC4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788" y="2066885"/>
                <a:ext cx="2035904" cy="13881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386D0-FAE9-490E-AB55-C44D80A44678}"/>
                  </a:ext>
                </a:extLst>
              </p:cNvPr>
              <p:cNvSpPr txBox="1"/>
              <p:nvPr/>
            </p:nvSpPr>
            <p:spPr>
              <a:xfrm>
                <a:off x="3774215" y="2010844"/>
                <a:ext cx="2852305" cy="14103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</m:sub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dx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3386D0-FAE9-490E-AB55-C44D80A44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15" y="2010844"/>
                <a:ext cx="2852305" cy="1410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56CE41-B0AF-408E-B03F-35A269AB8C45}"/>
                  </a:ext>
                </a:extLst>
              </p:cNvPr>
              <p:cNvSpPr txBox="1"/>
              <p:nvPr/>
            </p:nvSpPr>
            <p:spPr>
              <a:xfrm>
                <a:off x="6096000" y="2102031"/>
                <a:ext cx="3145559" cy="12282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→ 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1212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56CE41-B0AF-408E-B03F-35A269AB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02031"/>
                <a:ext cx="3145559" cy="12282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86FB19-7A5F-4DF3-9D59-0AF1B7445033}"/>
                  </a:ext>
                </a:extLst>
              </p:cNvPr>
              <p:cNvSpPr txBox="1"/>
              <p:nvPr/>
            </p:nvSpPr>
            <p:spPr>
              <a:xfrm>
                <a:off x="3425542" y="3533415"/>
                <a:ext cx="3363190" cy="1094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→ 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80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586FB19-7A5F-4DF3-9D59-0AF1B7445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42" y="3533415"/>
                <a:ext cx="3363190" cy="10947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16EEE6-C1F6-47F3-8712-338116FCD591}"/>
                  </a:ext>
                </a:extLst>
              </p:cNvPr>
              <p:cNvSpPr txBox="1"/>
              <p:nvPr/>
            </p:nvSpPr>
            <p:spPr>
              <a:xfrm>
                <a:off x="6559265" y="4628395"/>
                <a:ext cx="1527463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16EEE6-C1F6-47F3-8712-338116FCD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65" y="4628395"/>
                <a:ext cx="1527463" cy="899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7AA5E9-188E-4886-B7F7-03C61765965D}"/>
                  </a:ext>
                </a:extLst>
              </p:cNvPr>
              <p:cNvSpPr txBox="1"/>
              <p:nvPr/>
            </p:nvSpPr>
            <p:spPr>
              <a:xfrm>
                <a:off x="8045164" y="4628202"/>
                <a:ext cx="940378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57AA5E9-188E-4886-B7F7-03C61765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164" y="4628202"/>
                <a:ext cx="940378" cy="8991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1D8AB696-C099-42F3-A959-E89D52C32103}"/>
              </a:ext>
            </a:extLst>
          </p:cNvPr>
          <p:cNvSpPr txBox="1"/>
          <p:nvPr/>
        </p:nvSpPr>
        <p:spPr>
          <a:xfrm>
            <a:off x="664580" y="5545480"/>
            <a:ext cx="1234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Hence,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D9E54C-065F-45D5-A7E5-3A59E8B25D12}"/>
                  </a:ext>
                </a:extLst>
              </p:cNvPr>
              <p:cNvSpPr txBox="1"/>
              <p:nvPr/>
            </p:nvSpPr>
            <p:spPr>
              <a:xfrm>
                <a:off x="1898787" y="5129918"/>
                <a:ext cx="2636268" cy="1388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D9E54C-065F-45D5-A7E5-3A59E8B25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787" y="5129918"/>
                <a:ext cx="2636268" cy="13881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9653DC2A-0F9B-4F97-BD43-BDF53CF58F01}"/>
              </a:ext>
            </a:extLst>
          </p:cNvPr>
          <p:cNvSpPr/>
          <p:nvPr/>
        </p:nvSpPr>
        <p:spPr>
          <a:xfrm>
            <a:off x="1898787" y="5133787"/>
            <a:ext cx="2451540" cy="140192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050E7-D3A5-4B0B-8E92-FDC8F6E2A3EA}"/>
                  </a:ext>
                </a:extLst>
              </p:cNvPr>
              <p:cNvSpPr txBox="1"/>
              <p:nvPr/>
            </p:nvSpPr>
            <p:spPr>
              <a:xfrm>
                <a:off x="6559265" y="3566174"/>
                <a:ext cx="3231285" cy="1064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→ −∞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sup>
                                  </m:s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A050E7-D3A5-4B0B-8E92-FDC8F6E2A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265" y="3566174"/>
                <a:ext cx="3231285" cy="10644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26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2" grpId="0" animBg="1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13874</TotalTime>
  <Words>1539</Words>
  <Application>Microsoft Office PowerPoint</Application>
  <PresentationFormat>Widescreen</PresentationFormat>
  <Paragraphs>368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Roboto Condensed</vt:lpstr>
      <vt:lpstr>Calibri</vt:lpstr>
      <vt:lpstr>Wingdings 3</vt:lpstr>
      <vt:lpstr>Cambria Math</vt:lpstr>
      <vt:lpstr>Arial</vt:lpstr>
      <vt:lpstr>Wingdings</vt:lpstr>
      <vt:lpstr>Roboto Condensed Light</vt:lpstr>
      <vt:lpstr>Office Theme</vt:lpstr>
      <vt:lpstr>Unit-1.2  Improper Integrals, Gamma Function &amp; Beta Function</vt:lpstr>
      <vt:lpstr>PowerPoint Presentation</vt:lpstr>
      <vt:lpstr>Improper Integral</vt:lpstr>
      <vt:lpstr>Types of Improper Integral</vt:lpstr>
      <vt:lpstr>PowerPoint Presentation</vt:lpstr>
      <vt:lpstr>Improper Integral of First Kind</vt:lpstr>
      <vt:lpstr>Sub-types of Improper Integral of First Kind</vt:lpstr>
      <vt:lpstr>Improper Integral of First Kind</vt:lpstr>
      <vt:lpstr>Improper Integral of First Kind</vt:lpstr>
      <vt:lpstr>Improper Integral of First Kind</vt:lpstr>
      <vt:lpstr>Improper Integral of First Kind</vt:lpstr>
      <vt:lpstr>PowerPoint Presentation</vt:lpstr>
      <vt:lpstr>Improper Integral of Second Kind</vt:lpstr>
      <vt:lpstr>Sub-types of Improper Integral of Second Kind</vt:lpstr>
      <vt:lpstr>Improper Integral of Second Kind</vt:lpstr>
      <vt:lpstr>Improper Integral of Second Kind</vt:lpstr>
      <vt:lpstr>Convergence or Divergence of Improper Integral</vt:lpstr>
      <vt:lpstr>PowerPoint Presentation</vt:lpstr>
      <vt:lpstr>Convergence of Improper Integral of First Kind</vt:lpstr>
      <vt:lpstr>Convergence of Improper Integral of First Kind</vt:lpstr>
      <vt:lpstr>P-integral Test</vt:lpstr>
      <vt:lpstr>Direct Comparison Test</vt:lpstr>
      <vt:lpstr>Convergence of Improper Integral of First Kind</vt:lpstr>
      <vt:lpstr>Convergence of Improper Integral of First Kind</vt:lpstr>
      <vt:lpstr>Limit Comparison Test</vt:lpstr>
      <vt:lpstr>Convergence of Improper Integral of First Kind</vt:lpstr>
      <vt:lpstr>Convergence of Improper Integral of First Kind</vt:lpstr>
      <vt:lpstr>Convergence of Improper Integral of First Kind</vt:lpstr>
      <vt:lpstr>PowerPoint Presentation</vt:lpstr>
      <vt:lpstr>Convergence of Improper Integral of Second Kind</vt:lpstr>
      <vt:lpstr>Convergence of Improper Integral of Second Kind</vt:lpstr>
      <vt:lpstr>Convergence of Improper Integral of Second Kind</vt:lpstr>
      <vt:lpstr>Gamma Function</vt:lpstr>
      <vt:lpstr>Properties of Gamma Function</vt:lpstr>
      <vt:lpstr>Beta Function</vt:lpstr>
      <vt:lpstr>Properties of Beta Function</vt:lpstr>
      <vt:lpstr>Properties of Beta Function</vt:lpstr>
      <vt:lpstr>Example on Gamma Function and Beta Function</vt:lpstr>
      <vt:lpstr>Example on Gamma Function and Beta Function</vt:lpstr>
      <vt:lpstr>Example on Gamma Function and Beta Function</vt:lpstr>
      <vt:lpstr>Example on Gamma Function and Beta Function</vt:lpstr>
      <vt:lpstr>Example on Gamma Function and Beta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Darshan Pipaliya</cp:lastModifiedBy>
  <cp:revision>1414</cp:revision>
  <dcterms:created xsi:type="dcterms:W3CDTF">2020-05-01T05:09:15Z</dcterms:created>
  <dcterms:modified xsi:type="dcterms:W3CDTF">2021-02-06T04:59:59Z</dcterms:modified>
</cp:coreProperties>
</file>